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C6_65716BA3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6" r:id="rId5"/>
    <p:sldId id="480" r:id="rId6"/>
    <p:sldId id="481" r:id="rId7"/>
    <p:sldId id="334" r:id="rId8"/>
    <p:sldId id="416" r:id="rId9"/>
    <p:sldId id="417" r:id="rId10"/>
    <p:sldId id="471" r:id="rId11"/>
    <p:sldId id="427" r:id="rId12"/>
    <p:sldId id="484" r:id="rId13"/>
    <p:sldId id="454" r:id="rId14"/>
    <p:sldId id="473" r:id="rId15"/>
    <p:sldId id="502" r:id="rId16"/>
    <p:sldId id="503" r:id="rId17"/>
    <p:sldId id="501" r:id="rId18"/>
    <p:sldId id="462" r:id="rId19"/>
    <p:sldId id="485" r:id="rId20"/>
    <p:sldId id="474" r:id="rId21"/>
    <p:sldId id="464" r:id="rId22"/>
    <p:sldId id="486" r:id="rId23"/>
    <p:sldId id="487" r:id="rId24"/>
    <p:sldId id="430" r:id="rId25"/>
    <p:sldId id="278" r:id="rId26"/>
    <p:sldId id="431" r:id="rId27"/>
    <p:sldId id="497" r:id="rId28"/>
    <p:sldId id="392" r:id="rId29"/>
    <p:sldId id="441" r:id="rId30"/>
    <p:sldId id="296" r:id="rId31"/>
    <p:sldId id="479" r:id="rId32"/>
    <p:sldId id="436" r:id="rId33"/>
    <p:sldId id="439" r:id="rId34"/>
    <p:sldId id="446" r:id="rId35"/>
    <p:sldId id="407" r:id="rId36"/>
    <p:sldId id="261" r:id="rId37"/>
    <p:sldId id="265" r:id="rId38"/>
    <p:sldId id="267" r:id="rId39"/>
    <p:sldId id="498" r:id="rId40"/>
    <p:sldId id="456" r:id="rId41"/>
    <p:sldId id="375" r:id="rId42"/>
    <p:sldId id="347" r:id="rId43"/>
    <p:sldId id="349" r:id="rId44"/>
    <p:sldId id="350" r:id="rId45"/>
    <p:sldId id="339" r:id="rId46"/>
    <p:sldId id="348" r:id="rId47"/>
    <p:sldId id="376" r:id="rId48"/>
    <p:sldId id="449" r:id="rId49"/>
    <p:sldId id="499" r:id="rId50"/>
    <p:sldId id="500" r:id="rId51"/>
    <p:sldId id="490" r:id="rId52"/>
    <p:sldId id="491" r:id="rId53"/>
    <p:sldId id="492" r:id="rId54"/>
    <p:sldId id="379" r:id="rId55"/>
    <p:sldId id="493" r:id="rId56"/>
    <p:sldId id="458" r:id="rId57"/>
    <p:sldId id="445" r:id="rId58"/>
    <p:sldId id="496" r:id="rId59"/>
    <p:sldId id="494" r:id="rId60"/>
    <p:sldId id="49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141E66-DD56-A305-25F9-B53E4F2CC95B}" name="Iverson, Todd" initials="IT" userId="S::bn8210wy@minnstate.edu::9c98d153-5bdd-4c8f-82c0-8e192650d5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7B7FF"/>
    <a:srgbClr val="406FDF"/>
    <a:srgbClr val="0070C0"/>
    <a:srgbClr val="70AD47"/>
    <a:srgbClr val="4472C4"/>
    <a:srgbClr val="FF9138"/>
    <a:srgbClr val="EDEDED"/>
    <a:srgbClr val="FFD966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0" autoAdjust="0"/>
    <p:restoredTop sz="94703"/>
  </p:normalViewPr>
  <p:slideViewPr>
    <p:cSldViewPr snapToGrid="0">
      <p:cViewPr varScale="1">
        <p:scale>
          <a:sx n="109" d="100"/>
          <a:sy n="109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modernComment_1C6_65716B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28DC28-C872-094C-8C72-A424165912FF}" authorId="{C7141E66-DD56-A305-25F9-B53E4F2CC95B}" created="2025-06-18T19:44:33.229">
    <pc:sldMkLst xmlns:pc="http://schemas.microsoft.com/office/powerpoint/2013/main/command">
      <pc:docMk/>
      <pc:sldMk cId="1701931939" sldId="454"/>
    </pc:sldMkLst>
    <p188:txBody>
      <a:bodyPr/>
      <a:lstStyle/>
      <a:p>
        <a:r>
          <a:rPr lang="en-US"/>
          <a:t>Add something about code as translation</a:t>
        </a:r>
      </a:p>
    </p188:txBody>
  </p188:cm>
  <p188:cm id="{1B1F890F-519E-5147-AC63-2A50D3835D21}" authorId="{C7141E66-DD56-A305-25F9-B53E4F2CC95B}" created="2025-06-18T19:45:02.987">
    <pc:sldMkLst xmlns:pc="http://schemas.microsoft.com/office/powerpoint/2013/main/command">
      <pc:docMk/>
      <pc:sldMk cId="1701931939" sldId="454"/>
    </pc:sldMkLst>
    <p188:txBody>
      <a:bodyPr/>
      <a:lstStyle/>
      <a:p>
        <a:r>
          <a:rPr lang="en-US"/>
          <a:t>Finalize "low code" or "algorithm first"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76049-8B5A-4F57-ACFD-9BE1D2CA667C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9EB66-32E9-496F-8812-FCB09C43D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1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6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8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7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0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Quickly; add “key”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8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2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3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Then just in the nick of time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2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28F2-E86C-4915-9F10-A7B40D4F9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E4354-9C92-4279-808A-896A9459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8C8F8-AE9F-4389-A03A-FE377D0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21464-F07C-4E9D-A4EC-9E84BE34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2B7BB-1409-4AC1-92FA-41769A5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FF62-4491-4A91-8240-C0DB729F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91B00-7E50-42CF-BEDF-CCE48F40A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4140-2B68-4B8B-B1AE-53F88E36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76BDD-6420-4C2C-8A18-9C5DBB4A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322C6-C81A-4065-AA27-ED9C6F36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A23A0-FA08-4B85-ABAF-D54B0DAB9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79326-7359-406B-9220-88256DB67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71C3A-57BE-425C-B2F8-8C7BE8A7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E778-ABFF-47BA-84C0-87DA13DD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5463-21B4-495A-854C-2B8606DF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809A-B03F-4EA9-B535-02E4C97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0D43-472F-415B-AB68-9B56D904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9AD2B-661C-4FDB-A9A1-B636C866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371A3-7508-4B00-83BE-A932647A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F7E4-A08D-4C5F-9940-5BCB9F1E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582D-BA6A-448A-95BE-F367E29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A17F9-A4FE-4487-85F1-A90921902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59CF-A235-422D-9ACE-AE30284E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7463-6C3F-4827-AC3D-A59E5834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3119-2E85-46D1-AFD5-B1647F20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8071-CD65-4536-94EB-7AAC00F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4916-060F-4CAA-81FD-3B458933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BEBC7-17D4-483B-B0E7-E6AE60CB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6F5E-A2BA-4109-A469-C70105EF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2A5B3-1BC1-48A4-A945-1461927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FF2E8-6D7B-44E5-B9CC-112E253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7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8D9C-355B-4DE3-934E-09A445D7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21084-A0BA-4E55-A59F-040CF2B9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06DD4-555D-4D22-86B3-7BE826D0E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8D1FB-D664-42E4-A14A-1FB69F36C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06E22-9831-4C36-954C-B7C83C8AD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B2F1A-E0F3-48F1-8829-CD6076F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A6293-BD86-490E-A71C-70550A46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848E7-EABD-4E3F-B5F5-0A650C17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38E-CBB0-41AF-BACD-56E6F972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A584C-4FA0-4642-915D-83E05C72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A1804-5842-4BDE-87F2-108B6B3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D80F3-8159-402A-86B7-126440B8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9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7185B-3AEE-4F8B-A38B-41274C1E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EB8C4-37C3-43C1-A2B2-04B67306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C43B-DDAE-485D-895C-129062FD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8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3EF4-13A0-4D34-95B3-47F124E8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1C5B-0F14-4BAC-93B4-1E02A81C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CFD77-89E0-43D8-9974-3E4C94E3A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E812-1C2D-4E47-933A-7C2AE61D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3740-565F-4E10-8CA4-6280442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D39F6-DB28-45D3-99A0-F66984AE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EA98-BC23-4674-84DD-3860C1A0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B7219-825E-4FAA-A017-4AF321B49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B91C2-21F8-4160-968C-C734AD19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51A7-99AD-44DA-A7CD-C41AFAE0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16F9E-8691-4C52-9BC8-C2516BF7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DDEBB-A60F-4FFE-B3DF-EEB63DAC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5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9DD8-A248-47CE-BB19-627FA860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0F1F6-4A8A-4230-A54E-AB9B7C310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2549-1DDE-4237-9868-AACDD7197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818B7-DAAF-4183-9989-87A75440A4E9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15AA-25DB-4454-BDD7-DE45D9476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C10B-FB42-4445-B632-9B49DA4A2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5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6_65716BA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mmons.wikimedia.org/wiki/File:USA_Minnesota_location_map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ommons.wikimedia.org/wiki/File:Winona.jp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class.org/dsci210/Dataverb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hs.wisconsin.gov/publications/p00484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nona_State_University#/media/File:Somsen_&amp;_Phelps_Halls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sclass.org/dsci210/CART/train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sclass.org/dsci210/CART/tes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tatsclass.org/dsci210/CART/tra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sclass.org/dsci210/CART/test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class.org/dsci210/Dataverb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tatsclass.org/dsci210/CART/tr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www.statsclass.org/dsci210/CART/tes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76" y="0"/>
            <a:ext cx="10797844" cy="1741198"/>
          </a:xfrm>
        </p:spPr>
        <p:txBody>
          <a:bodyPr>
            <a:noAutofit/>
          </a:bodyPr>
          <a:lstStyle/>
          <a:p>
            <a:r>
              <a:rPr lang="en-US" sz="4400" b="1" dirty="0"/>
              <a:t>Reflections on a Decade of Data Science 101: Key Insights and Lessons Learned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B67ED-BBA6-46BB-9FFD-A7D0D94BD27E}"/>
              </a:ext>
            </a:extLst>
          </p:cNvPr>
          <p:cNvSpPr txBox="1"/>
          <p:nvPr/>
        </p:nvSpPr>
        <p:spPr>
          <a:xfrm>
            <a:off x="4941388" y="4755195"/>
            <a:ext cx="2309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Todd Iverson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64C1-A886-46BC-83DD-E0932707D3A0}"/>
              </a:ext>
            </a:extLst>
          </p:cNvPr>
          <p:cNvSpPr txBox="1"/>
          <p:nvPr/>
        </p:nvSpPr>
        <p:spPr>
          <a:xfrm>
            <a:off x="4747265" y="5542286"/>
            <a:ext cx="2697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Winona State University</a:t>
            </a:r>
          </a:p>
          <a:p>
            <a:pPr algn="ctr"/>
            <a:r>
              <a:rPr lang="en-US" sz="2000" dirty="0"/>
              <a:t>Winona, MN.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B51FD-2D0E-072C-B1A9-A67AC41C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44" y="2192560"/>
            <a:ext cx="2467708" cy="2461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9B625-853C-F606-98BC-AD208F80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778" y="4548778"/>
            <a:ext cx="2309222" cy="2309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12D1-CB0E-B503-C5F6-8C77DC8EE11C}"/>
              </a:ext>
            </a:extLst>
          </p:cNvPr>
          <p:cNvSpPr txBox="1"/>
          <p:nvPr/>
        </p:nvSpPr>
        <p:spPr>
          <a:xfrm>
            <a:off x="10037531" y="4179446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Slides and more</a:t>
            </a:r>
          </a:p>
        </p:txBody>
      </p:sp>
    </p:spTree>
    <p:extLst>
      <p:ext uri="{BB962C8B-B14F-4D97-AF65-F5344CB8AC3E}">
        <p14:creationId xmlns:p14="http://schemas.microsoft.com/office/powerpoint/2010/main" val="426578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445D-E05D-D247-6AC3-3AF2FE84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648-877A-170E-AD0E-F660E10A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5625"/>
            <a:ext cx="1095292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Group work 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80% Rule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Payoff.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Agnostic.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Low Code.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Translate to Code.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193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DFD2-177C-82A3-C5BB-49DFC17C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DDCC6-766C-D0D1-97DC-E8CCA5A33133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Group work works</a:t>
            </a:r>
          </a:p>
          <a:p>
            <a:pPr algn="ctr"/>
            <a:r>
              <a:rPr lang="en-US" sz="3200" dirty="0"/>
              <a:t>Students work together on challenging tasks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17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7D6C-C8D2-7740-81E2-DF2575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 works</a:t>
            </a:r>
            <a:br>
              <a:rPr lang="en-US" dirty="0"/>
            </a:br>
            <a:r>
              <a:rPr lang="en-US" sz="3200" dirty="0"/>
              <a:t>How we structure a class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30346-B2E7-F58B-4208-85FCB6DF7FF4}"/>
              </a:ext>
            </a:extLst>
          </p:cNvPr>
          <p:cNvSpPr/>
          <p:nvPr/>
        </p:nvSpPr>
        <p:spPr>
          <a:xfrm>
            <a:off x="4923692" y="2227385"/>
            <a:ext cx="2637693" cy="4103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38EE9-6ABD-C069-4B69-FABE8CD435C1}"/>
              </a:ext>
            </a:extLst>
          </p:cNvPr>
          <p:cNvSpPr txBox="1"/>
          <p:nvPr/>
        </p:nvSpPr>
        <p:spPr>
          <a:xfrm>
            <a:off x="2930769" y="3958698"/>
            <a:ext cx="1863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80 Minutes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1C91AB-EA3C-4499-B451-90A98F3774DE}"/>
              </a:ext>
            </a:extLst>
          </p:cNvPr>
          <p:cNvCxnSpPr>
            <a:cxnSpLocks/>
          </p:cNvCxnSpPr>
          <p:nvPr/>
        </p:nvCxnSpPr>
        <p:spPr>
          <a:xfrm flipV="1">
            <a:off x="3727939" y="2227385"/>
            <a:ext cx="0" cy="17313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FE5C2-933C-88B9-100E-CF9BE9ECA419}"/>
              </a:ext>
            </a:extLst>
          </p:cNvPr>
          <p:cNvCxnSpPr>
            <a:cxnSpLocks/>
          </p:cNvCxnSpPr>
          <p:nvPr/>
        </p:nvCxnSpPr>
        <p:spPr>
          <a:xfrm>
            <a:off x="3727939" y="4384431"/>
            <a:ext cx="0" cy="182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5920-FD8D-680C-1922-30A37BE3FCB3}"/>
              </a:ext>
            </a:extLst>
          </p:cNvPr>
          <p:cNvSpPr/>
          <p:nvPr/>
        </p:nvSpPr>
        <p:spPr>
          <a:xfrm>
            <a:off x="5020407" y="3536868"/>
            <a:ext cx="2444262" cy="26763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Activity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F02B9F-6AF0-62DE-0484-BFE743A8852D}"/>
              </a:ext>
            </a:extLst>
          </p:cNvPr>
          <p:cNvGrpSpPr/>
          <p:nvPr/>
        </p:nvGrpSpPr>
        <p:grpSpPr>
          <a:xfrm>
            <a:off x="5011615" y="2227385"/>
            <a:ext cx="4413229" cy="1309483"/>
            <a:chOff x="5011615" y="2227385"/>
            <a:chExt cx="4413229" cy="13094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FA127C-E17D-9BA2-A78F-66974CB63340}"/>
                </a:ext>
              </a:extLst>
            </p:cNvPr>
            <p:cNvSpPr/>
            <p:nvPr/>
          </p:nvSpPr>
          <p:spPr>
            <a:xfrm>
              <a:off x="5011615" y="2335254"/>
              <a:ext cx="2444262" cy="109374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Lecture/Demo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CACE9-AB9D-9562-1A03-8DD1E000DE57}"/>
                </a:ext>
              </a:extLst>
            </p:cNvPr>
            <p:cNvSpPr txBox="1"/>
            <p:nvPr/>
          </p:nvSpPr>
          <p:spPr>
            <a:xfrm>
              <a:off x="7561385" y="2620517"/>
              <a:ext cx="1863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20 Minutes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CEFE96-D85B-F824-EE76-6D038CB1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54" y="2227385"/>
              <a:ext cx="0" cy="46892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E22FCB-F0D2-2141-CBCB-A75A42972716}"/>
                </a:ext>
              </a:extLst>
            </p:cNvPr>
            <p:cNvCxnSpPr>
              <a:cxnSpLocks/>
            </p:cNvCxnSpPr>
            <p:nvPr/>
          </p:nvCxnSpPr>
          <p:spPr>
            <a:xfrm>
              <a:off x="8358554" y="3093041"/>
              <a:ext cx="0" cy="44382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25A24B-8DF0-AC89-C872-4CAA1C68085F}"/>
              </a:ext>
            </a:extLst>
          </p:cNvPr>
          <p:cNvGrpSpPr/>
          <p:nvPr/>
        </p:nvGrpSpPr>
        <p:grpSpPr>
          <a:xfrm>
            <a:off x="7561384" y="3551217"/>
            <a:ext cx="1863459" cy="2662014"/>
            <a:chOff x="7561384" y="3551217"/>
            <a:chExt cx="1863459" cy="26620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6E2247-CAFA-BA11-BB35-284D9984752B}"/>
                </a:ext>
              </a:extLst>
            </p:cNvPr>
            <p:cNvSpPr txBox="1"/>
            <p:nvPr/>
          </p:nvSpPr>
          <p:spPr>
            <a:xfrm>
              <a:off x="7561384" y="4416874"/>
              <a:ext cx="1863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60 Minutes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96A149-AEF2-FF74-4600-427316F5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54" y="3551217"/>
              <a:ext cx="0" cy="83321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411552-8486-1571-1BDA-4C3D9534B907}"/>
                </a:ext>
              </a:extLst>
            </p:cNvPr>
            <p:cNvCxnSpPr>
              <a:cxnSpLocks/>
            </p:cNvCxnSpPr>
            <p:nvPr/>
          </p:nvCxnSpPr>
          <p:spPr>
            <a:xfrm>
              <a:off x="8358554" y="4940094"/>
              <a:ext cx="0" cy="127313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85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4E75-CBE6-0051-1A80-E8E2B902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50142-0EC6-31DD-A080-3B6C0FD69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749DE-DB13-B3F9-08D6-187330D881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Include the whole data cycle</a:t>
            </a:r>
          </a:p>
          <a:p>
            <a:pPr lvl="1"/>
            <a:r>
              <a:rPr lang="en-US" dirty="0"/>
              <a:t>Messy data </a:t>
            </a:r>
            <a:r>
              <a:rPr lang="en-US" dirty="0">
                <a:sym typeface="Wingdings" pitchFamily="2" charset="2"/>
              </a:rPr>
              <a:t> Insight</a:t>
            </a:r>
            <a:endParaRPr lang="en-US" dirty="0"/>
          </a:p>
          <a:p>
            <a:r>
              <a:rPr lang="en-US" dirty="0"/>
              <a:t>Practice tackling harder tasks</a:t>
            </a:r>
          </a:p>
          <a:p>
            <a:r>
              <a:rPr lang="en-US" dirty="0"/>
              <a:t>Students need the 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FA208-B9FC-F3EE-97D0-4FEB3890F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D7F29-82BD-52AC-FEE5-CD2DCC4281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We have small classes</a:t>
            </a:r>
          </a:p>
          <a:p>
            <a:pPr lvl="1"/>
            <a:r>
              <a:rPr lang="en-US" dirty="0"/>
              <a:t>20-30 students</a:t>
            </a:r>
          </a:p>
          <a:p>
            <a:r>
              <a:rPr lang="en-US" dirty="0"/>
              <a:t>We have a perfect classroom</a:t>
            </a:r>
          </a:p>
          <a:p>
            <a:pPr lvl="1"/>
            <a:r>
              <a:rPr lang="en-US" dirty="0"/>
              <a:t>~5 students per round table</a:t>
            </a:r>
          </a:p>
          <a:p>
            <a:pPr lvl="1"/>
            <a:r>
              <a:rPr lang="en-US" dirty="0"/>
              <a:t>Shared screen</a:t>
            </a:r>
          </a:p>
        </p:txBody>
      </p:sp>
    </p:spTree>
    <p:extLst>
      <p:ext uri="{BB962C8B-B14F-4D97-AF65-F5344CB8AC3E}">
        <p14:creationId xmlns:p14="http://schemas.microsoft.com/office/powerpoint/2010/main" val="21995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1EAC-FA82-E232-075F-B5405570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0BEB0-32F3-5C74-DF1B-396040E98FE5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The 80% Rule</a:t>
            </a:r>
          </a:p>
          <a:p>
            <a:pPr algn="ctr"/>
            <a:r>
              <a:rPr lang="en-US" sz="3200" dirty="0"/>
              <a:t>A data scientist spends 80% of their time managing data!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07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0371-87BC-3CC9-8269-C0DECE432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2F9C-6F7E-AC36-7F2F-51F2AC36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80% Rule</a:t>
            </a:r>
            <a:br>
              <a:rPr lang="en-US" dirty="0"/>
            </a:br>
            <a:r>
              <a:rPr lang="en-US" sz="3200" dirty="0"/>
              <a:t>Time spent on data management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511F2B-B35F-59E8-1FA9-9B88FE615022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A1B00F5-BD94-D09F-2213-631D4D4B50D5}"/>
              </a:ext>
            </a:extLst>
          </p:cNvPr>
          <p:cNvSpPr txBox="1">
            <a:spLocks/>
          </p:cNvSpPr>
          <p:nvPr/>
        </p:nvSpPr>
        <p:spPr>
          <a:xfrm>
            <a:off x="6172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 to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306869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4C95-05E1-279D-AD59-705E49C7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FD1D-5951-9001-6062-1B101C5C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Managing Tabular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1E605-EC41-6A51-6976-63837863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A4775-8E40-651A-6BE5-4903415F1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Select</a:t>
            </a:r>
            <a:r>
              <a:rPr lang="en-US" dirty="0"/>
              <a:t> columns</a:t>
            </a:r>
          </a:p>
          <a:p>
            <a:r>
              <a:rPr lang="en-US" b="1" dirty="0"/>
              <a:t>Filter</a:t>
            </a:r>
            <a:r>
              <a:rPr lang="en-US" dirty="0"/>
              <a:t> rows</a:t>
            </a:r>
          </a:p>
          <a:p>
            <a:r>
              <a:rPr lang="en-US" b="1" dirty="0"/>
              <a:t>Transform</a:t>
            </a:r>
            <a:r>
              <a:rPr lang="en-US" dirty="0"/>
              <a:t> columns</a:t>
            </a:r>
          </a:p>
          <a:p>
            <a:r>
              <a:rPr lang="en-US" b="1" dirty="0"/>
              <a:t>Aggregation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Grouped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6E8EC-0AE1-5674-B7D0-828E1C595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1BE909-79AA-4181-C364-363316170E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Reshape</a:t>
            </a:r>
            <a:r>
              <a:rPr lang="en-US" dirty="0"/>
              <a:t> tables</a:t>
            </a:r>
          </a:p>
          <a:p>
            <a:pPr lvl="1"/>
            <a:r>
              <a:rPr lang="en-US" b="1" dirty="0"/>
              <a:t>Stack</a:t>
            </a:r>
            <a:r>
              <a:rPr lang="en-US" dirty="0"/>
              <a:t> similar columns</a:t>
            </a:r>
          </a:p>
          <a:p>
            <a:pPr lvl="1"/>
            <a:r>
              <a:rPr lang="en-US" b="1" dirty="0"/>
              <a:t>Unstack</a:t>
            </a:r>
            <a:r>
              <a:rPr lang="en-US" dirty="0"/>
              <a:t>/Pivot columns</a:t>
            </a:r>
          </a:p>
          <a:p>
            <a:r>
              <a:rPr lang="en-US" dirty="0"/>
              <a:t>Set operations on similar tables</a:t>
            </a:r>
          </a:p>
          <a:p>
            <a:pPr lvl="1"/>
            <a:r>
              <a:rPr lang="en-US" b="1" dirty="0"/>
              <a:t>Union</a:t>
            </a:r>
            <a:r>
              <a:rPr lang="en-US" dirty="0"/>
              <a:t> of rows</a:t>
            </a:r>
          </a:p>
          <a:p>
            <a:r>
              <a:rPr lang="en-US" b="1" dirty="0"/>
              <a:t>Joins</a:t>
            </a:r>
          </a:p>
          <a:p>
            <a:pPr lvl="1"/>
            <a:r>
              <a:rPr lang="en-US" dirty="0"/>
              <a:t>Inner join</a:t>
            </a:r>
          </a:p>
          <a:p>
            <a:pPr lvl="1"/>
            <a:r>
              <a:rPr lang="en-US" dirty="0"/>
              <a:t>Left/Right join</a:t>
            </a:r>
          </a:p>
          <a:p>
            <a:pPr lvl="1"/>
            <a:r>
              <a:rPr lang="en-US" dirty="0"/>
              <a:t>Outer join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3B2FB-0AD4-4DB1-2B4A-B47018CD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0DDBA-1B5A-6165-94C2-B937208C7BC1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The Payoff</a:t>
            </a:r>
          </a:p>
          <a:p>
            <a:pPr algn="ctr"/>
            <a:r>
              <a:rPr lang="en-US" sz="3200" dirty="0"/>
              <a:t>Make sure you are working toward some insight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51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F58C-0074-D7C7-3EB7-650255F7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3C0A-C620-189C-FE98-CE9B4FC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DSCI 210</a:t>
            </a:r>
            <a:br>
              <a:rPr lang="en-US" dirty="0"/>
            </a:br>
            <a:r>
              <a:rPr lang="en-US" sz="3200" dirty="0"/>
              <a:t>Don’t forget the payoff!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3BD0B6-6473-4CCD-6268-E8C9461CB5C5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3A1EAB8-95CC-06A0-DB0E-2B0F50D243E8}"/>
              </a:ext>
            </a:extLst>
          </p:cNvPr>
          <p:cNvSpPr txBox="1">
            <a:spLocks/>
          </p:cNvSpPr>
          <p:nvPr/>
        </p:nvSpPr>
        <p:spPr>
          <a:xfrm>
            <a:off x="6172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/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2"/>
                </a:solidFill>
              </a:rPr>
              <a:t>Intro to association rules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593945F-F118-89EF-5C2E-4AA26266CBA8}"/>
              </a:ext>
            </a:extLst>
          </p:cNvPr>
          <p:cNvSpPr txBox="1">
            <a:spLocks/>
          </p:cNvSpPr>
          <p:nvPr/>
        </p:nvSpPr>
        <p:spPr>
          <a:xfrm>
            <a:off x="6626088" y="1500800"/>
            <a:ext cx="5486400" cy="2514609"/>
          </a:xfrm>
          <a:prstGeom prst="rect">
            <a:avLst/>
          </a:prstGeom>
          <a:solidFill>
            <a:schemeClr val="accent2">
              <a:lumMod val="60000"/>
              <a:lumOff val="40000"/>
              <a:alpha val="15294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Exercises work toward some insight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Summary/Viz/Model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A144A2-1961-48D6-8AE9-0E628006062F}"/>
              </a:ext>
            </a:extLst>
          </p:cNvPr>
          <p:cNvSpPr/>
          <p:nvPr/>
        </p:nvSpPr>
        <p:spPr>
          <a:xfrm>
            <a:off x="5814392" y="4740974"/>
            <a:ext cx="2435087" cy="616226"/>
          </a:xfrm>
          <a:prstGeom prst="wedgeRoundRectCallout">
            <a:avLst>
              <a:gd name="adj1" fmla="val -86139"/>
              <a:gd name="adj2" fmla="val -7459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tools ASAP!</a:t>
            </a:r>
          </a:p>
        </p:txBody>
      </p:sp>
    </p:spTree>
    <p:extLst>
      <p:ext uri="{BB962C8B-B14F-4D97-AF65-F5344CB8AC3E}">
        <p14:creationId xmlns:p14="http://schemas.microsoft.com/office/powerpoint/2010/main" val="325775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C07252-89C8-9BD7-2ED5-D297F3D4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" y="776676"/>
            <a:ext cx="3231173" cy="114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97856-65E8-D295-CF12-104FA64DA184}"/>
              </a:ext>
            </a:extLst>
          </p:cNvPr>
          <p:cNvSpPr txBox="1"/>
          <p:nvPr/>
        </p:nvSpPr>
        <p:spPr>
          <a:xfrm>
            <a:off x="710016" y="353848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Response Table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787437C-A532-6D02-0BB0-2FDCEF680AB5}"/>
              </a:ext>
            </a:extLst>
          </p:cNvPr>
          <p:cNvSpPr/>
          <p:nvPr/>
        </p:nvSpPr>
        <p:spPr>
          <a:xfrm>
            <a:off x="258978" y="2087486"/>
            <a:ext cx="985652" cy="333571"/>
          </a:xfrm>
          <a:prstGeom prst="wedgeRoundRectCallout">
            <a:avLst>
              <a:gd name="adj1" fmla="val -351"/>
              <a:gd name="adj2" fmla="val -13686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2D6116C-0D1F-35EE-163E-EF41BEE0D3EB}"/>
              </a:ext>
            </a:extLst>
          </p:cNvPr>
          <p:cNvSpPr/>
          <p:nvPr/>
        </p:nvSpPr>
        <p:spPr>
          <a:xfrm>
            <a:off x="2097675" y="2118010"/>
            <a:ext cx="1191718" cy="333571"/>
          </a:xfrm>
          <a:prstGeom prst="wedgeRoundRectCallout">
            <a:avLst>
              <a:gd name="adj1" fmla="val -38905"/>
              <a:gd name="adj2" fmla="val -1261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Disagree?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3ABAF-5947-8EE8-70D6-B17736AF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12" y="2442036"/>
            <a:ext cx="2405742" cy="161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7495E9-70DC-A06E-03DE-365F2604DF41}"/>
              </a:ext>
            </a:extLst>
          </p:cNvPr>
          <p:cNvSpPr txBox="1"/>
          <p:nvPr/>
        </p:nvSpPr>
        <p:spPr>
          <a:xfrm>
            <a:off x="4986084" y="4057744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8FC9C-F047-33F3-B94D-6A090C73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2" y="865705"/>
            <a:ext cx="2546020" cy="965063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0DD91-D167-3F16-4727-06AEA35CA99F}"/>
              </a:ext>
            </a:extLst>
          </p:cNvPr>
          <p:cNvSpPr/>
          <p:nvPr/>
        </p:nvSpPr>
        <p:spPr>
          <a:xfrm>
            <a:off x="3387136" y="1019933"/>
            <a:ext cx="123503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CCA4016-D657-9F2C-7C98-EA1E5AAF56B4}"/>
              </a:ext>
            </a:extLst>
          </p:cNvPr>
          <p:cNvSpPr/>
          <p:nvPr/>
        </p:nvSpPr>
        <p:spPr>
          <a:xfrm>
            <a:off x="7363675" y="1542219"/>
            <a:ext cx="912418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CBF27FA6-1942-5013-1AA4-70E9AB8BFD04}"/>
              </a:ext>
            </a:extLst>
          </p:cNvPr>
          <p:cNvSpPr/>
          <p:nvPr/>
        </p:nvSpPr>
        <p:spPr>
          <a:xfrm>
            <a:off x="5785228" y="1951071"/>
            <a:ext cx="386862" cy="398498"/>
          </a:xfrm>
          <a:prstGeom prst="plus">
            <a:avLst>
              <a:gd name="adj" fmla="val 390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F6159-7F10-CF08-E92E-CDD0458F8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02" y="3586341"/>
            <a:ext cx="4648008" cy="1325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0B05CB-9B42-8308-BEB1-E4A3094AE1D0}"/>
              </a:ext>
            </a:extLst>
          </p:cNvPr>
          <p:cNvSpPr txBox="1"/>
          <p:nvPr/>
        </p:nvSpPr>
        <p:spPr>
          <a:xfrm>
            <a:off x="4622169" y="429858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Stacked Response Table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8B5F1E9-3E41-A853-EE64-FC4DF99C271F}"/>
              </a:ext>
            </a:extLst>
          </p:cNvPr>
          <p:cNvSpPr/>
          <p:nvPr/>
        </p:nvSpPr>
        <p:spPr>
          <a:xfrm rot="5400000">
            <a:off x="9645613" y="2479150"/>
            <a:ext cx="138197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988BE1-09AD-3A10-1087-6FB9D7F7A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836" y="1025788"/>
            <a:ext cx="3559186" cy="109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1BA8E1-68F5-F431-D370-AF2F5899B664}"/>
              </a:ext>
            </a:extLst>
          </p:cNvPr>
          <p:cNvSpPr txBox="1"/>
          <p:nvPr/>
        </p:nvSpPr>
        <p:spPr>
          <a:xfrm>
            <a:off x="9206481" y="538514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Joined Table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A3B4F-C764-70FA-45EA-13E44CF9D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49690"/>
            <a:ext cx="1883285" cy="129194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666C57-C006-37CB-B892-C2D497E1AA35}"/>
              </a:ext>
            </a:extLst>
          </p:cNvPr>
          <p:cNvCxnSpPr>
            <a:cxnSpLocks/>
          </p:cNvCxnSpPr>
          <p:nvPr/>
        </p:nvCxnSpPr>
        <p:spPr>
          <a:xfrm>
            <a:off x="7363675" y="2844461"/>
            <a:ext cx="0" cy="2039815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5BF036-E276-1F8A-1E6E-55B9C8048FCE}"/>
              </a:ext>
            </a:extLst>
          </p:cNvPr>
          <p:cNvCxnSpPr>
            <a:cxnSpLocks/>
          </p:cNvCxnSpPr>
          <p:nvPr/>
        </p:nvCxnSpPr>
        <p:spPr>
          <a:xfrm flipH="1">
            <a:off x="965088" y="4867235"/>
            <a:ext cx="624073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>
            <a:extLst>
              <a:ext uri="{FF2B5EF4-FFF2-40B4-BE49-F238E27FC236}">
                <a16:creationId xmlns:a16="http://schemas.microsoft.com/office/drawing/2014/main" id="{CE0D94A1-A5DC-494C-B0FC-970F03EFA527}"/>
              </a:ext>
            </a:extLst>
          </p:cNvPr>
          <p:cNvSpPr/>
          <p:nvPr/>
        </p:nvSpPr>
        <p:spPr>
          <a:xfrm flipH="1" flipV="1">
            <a:off x="8276092" y="4952022"/>
            <a:ext cx="2239507" cy="1291944"/>
          </a:xfrm>
          <a:prstGeom prst="bentArrow">
            <a:avLst>
              <a:gd name="adj1" fmla="val 25000"/>
              <a:gd name="adj2" fmla="val 19556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5C874C-7FED-DD39-6506-046FDCD22CA7}"/>
              </a:ext>
            </a:extLst>
          </p:cNvPr>
          <p:cNvSpPr txBox="1"/>
          <p:nvPr/>
        </p:nvSpPr>
        <p:spPr>
          <a:xfrm>
            <a:off x="8843881" y="5810997"/>
            <a:ext cx="11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Aggregate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FC9A7FDE-113F-7696-C45F-2E844AF6BE10}"/>
              </a:ext>
            </a:extLst>
          </p:cNvPr>
          <p:cNvSpPr/>
          <p:nvPr/>
        </p:nvSpPr>
        <p:spPr>
          <a:xfrm>
            <a:off x="4457398" y="5719798"/>
            <a:ext cx="1465385" cy="64597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Unstack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D20AF0-13A4-DF28-F4BE-3209F50DA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89" y="5349690"/>
            <a:ext cx="3943851" cy="11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9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inona State University is located in Minnesota">
            <a:extLst>
              <a:ext uri="{FF2B5EF4-FFF2-40B4-BE49-F238E27FC236}">
                <a16:creationId xmlns:a16="http://schemas.microsoft.com/office/drawing/2014/main" id="{DA9C0175-E048-712A-0CA1-86C971C3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87" y="4251876"/>
            <a:ext cx="1918664" cy="22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EE231-F2BA-FFFF-BC09-AAC1AE75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Winona State University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137038-4944-A7ED-AF8A-E3802F82837F}"/>
              </a:ext>
            </a:extLst>
          </p:cNvPr>
          <p:cNvGrpSpPr/>
          <p:nvPr/>
        </p:nvGrpSpPr>
        <p:grpSpPr>
          <a:xfrm>
            <a:off x="7165839" y="1027906"/>
            <a:ext cx="4924301" cy="3927128"/>
            <a:chOff x="7213341" y="365125"/>
            <a:chExt cx="4924301" cy="3927128"/>
          </a:xfrm>
        </p:grpSpPr>
        <p:sp>
          <p:nvSpPr>
            <p:cNvPr id="9" name="Line Callout 2 8">
              <a:extLst>
                <a:ext uri="{FF2B5EF4-FFF2-40B4-BE49-F238E27FC236}">
                  <a16:creationId xmlns:a16="http://schemas.microsoft.com/office/drawing/2014/main" id="{9BEFA921-35E8-4128-0620-D9B74424EA77}"/>
                </a:ext>
              </a:extLst>
            </p:cNvPr>
            <p:cNvSpPr/>
            <p:nvPr/>
          </p:nvSpPr>
          <p:spPr>
            <a:xfrm>
              <a:off x="7213341" y="365125"/>
              <a:ext cx="4924301" cy="3927128"/>
            </a:xfrm>
            <a:prstGeom prst="borderCallout2">
              <a:avLst>
                <a:gd name="adj1" fmla="val 99953"/>
                <a:gd name="adj2" fmla="val 45446"/>
                <a:gd name="adj3" fmla="val 115330"/>
                <a:gd name="adj4" fmla="val 28430"/>
                <a:gd name="adj5" fmla="val 131248"/>
                <a:gd name="adj6" fmla="val -24964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63524A6-AE27-6CEE-D219-60D7FD759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0991" y="515606"/>
              <a:ext cx="4569002" cy="34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82C43-8921-B9E8-6407-614872F838ED}"/>
                </a:ext>
              </a:extLst>
            </p:cNvPr>
            <p:cNvSpPr txBox="1"/>
            <p:nvPr/>
          </p:nvSpPr>
          <p:spPr>
            <a:xfrm>
              <a:off x="7295965" y="3942358"/>
              <a:ext cx="30044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hlinkClick r:id="rId4"/>
                </a:rPr>
                <a:t>https://commons.wikimedia.org/wiki/File:Winona.jpg</a:t>
              </a:r>
              <a:endParaRPr lang="en-US" sz="800" dirty="0"/>
            </a:p>
          </p:txBody>
        </p:sp>
      </p:grpSp>
      <p:pic>
        <p:nvPicPr>
          <p:cNvPr id="1030" name="Picture 6" descr="Location of Minnesota within the United States">
            <a:extLst>
              <a:ext uri="{FF2B5EF4-FFF2-40B4-BE49-F238E27FC236}">
                <a16:creationId xmlns:a16="http://schemas.microsoft.com/office/drawing/2014/main" id="{A904777B-B515-7C51-1E84-752D6591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7" y="2364065"/>
            <a:ext cx="3619317" cy="22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5-Point Star 10">
            <a:extLst>
              <a:ext uri="{FF2B5EF4-FFF2-40B4-BE49-F238E27FC236}">
                <a16:creationId xmlns:a16="http://schemas.microsoft.com/office/drawing/2014/main" id="{7649F5CF-7DFA-E635-0CAE-FB642233B483}"/>
              </a:ext>
            </a:extLst>
          </p:cNvPr>
          <p:cNvSpPr/>
          <p:nvPr/>
        </p:nvSpPr>
        <p:spPr>
          <a:xfrm>
            <a:off x="5625911" y="6099606"/>
            <a:ext cx="215582" cy="2015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2042-99EA-79F6-3520-75E69E0E039A}"/>
              </a:ext>
            </a:extLst>
          </p:cNvPr>
          <p:cNvSpPr txBox="1"/>
          <p:nvPr/>
        </p:nvSpPr>
        <p:spPr>
          <a:xfrm>
            <a:off x="4388938" y="6492875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6"/>
              </a:rPr>
              <a:t>Wikipedia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813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015A-2D32-496E-1AB9-11D90004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03043-C4FC-59BF-3C59-F88D190D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" y="776676"/>
            <a:ext cx="3231173" cy="114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47247-4A23-298B-5AE0-C9DCE0B309B5}"/>
              </a:ext>
            </a:extLst>
          </p:cNvPr>
          <p:cNvSpPr txBox="1"/>
          <p:nvPr/>
        </p:nvSpPr>
        <p:spPr>
          <a:xfrm>
            <a:off x="710016" y="353848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Response Table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747F72B-9F7B-22A3-EE2D-509004CC57E9}"/>
              </a:ext>
            </a:extLst>
          </p:cNvPr>
          <p:cNvSpPr/>
          <p:nvPr/>
        </p:nvSpPr>
        <p:spPr>
          <a:xfrm>
            <a:off x="258978" y="2087486"/>
            <a:ext cx="985652" cy="333571"/>
          </a:xfrm>
          <a:prstGeom prst="wedgeRoundRectCallout">
            <a:avLst>
              <a:gd name="adj1" fmla="val -351"/>
              <a:gd name="adj2" fmla="val -13686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630BD93-C8BD-8918-2FF9-67B3E0DFF02E}"/>
              </a:ext>
            </a:extLst>
          </p:cNvPr>
          <p:cNvSpPr/>
          <p:nvPr/>
        </p:nvSpPr>
        <p:spPr>
          <a:xfrm>
            <a:off x="2097675" y="2118010"/>
            <a:ext cx="1191718" cy="333571"/>
          </a:xfrm>
          <a:prstGeom prst="wedgeRoundRectCallout">
            <a:avLst>
              <a:gd name="adj1" fmla="val -38905"/>
              <a:gd name="adj2" fmla="val -1261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Disagree?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4622CB-9995-FF46-8076-F0EB8BC7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12" y="2442036"/>
            <a:ext cx="2405742" cy="161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923BF-44B5-DF7C-4C0E-B962BDBBCF52}"/>
              </a:ext>
            </a:extLst>
          </p:cNvPr>
          <p:cNvSpPr txBox="1"/>
          <p:nvPr/>
        </p:nvSpPr>
        <p:spPr>
          <a:xfrm>
            <a:off x="4986084" y="4057744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3974A-B256-B2A1-A898-E32EB51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2" y="865705"/>
            <a:ext cx="2546020" cy="965063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540DAC4-4A45-2A91-C143-3BC26E5F566C}"/>
              </a:ext>
            </a:extLst>
          </p:cNvPr>
          <p:cNvSpPr/>
          <p:nvPr/>
        </p:nvSpPr>
        <p:spPr>
          <a:xfrm>
            <a:off x="3387136" y="1019933"/>
            <a:ext cx="123503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6BF217C-B3F0-814A-B5C5-7387F147CDBA}"/>
              </a:ext>
            </a:extLst>
          </p:cNvPr>
          <p:cNvSpPr/>
          <p:nvPr/>
        </p:nvSpPr>
        <p:spPr>
          <a:xfrm>
            <a:off x="7363675" y="1542219"/>
            <a:ext cx="912418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D5216087-6C0F-0A56-07BC-2DC98FBEE7F8}"/>
              </a:ext>
            </a:extLst>
          </p:cNvPr>
          <p:cNvSpPr/>
          <p:nvPr/>
        </p:nvSpPr>
        <p:spPr>
          <a:xfrm>
            <a:off x="5785228" y="1951071"/>
            <a:ext cx="386862" cy="398498"/>
          </a:xfrm>
          <a:prstGeom prst="plus">
            <a:avLst>
              <a:gd name="adj" fmla="val 390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A8C9FA-3D94-1263-669B-41F565EF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02" y="3586341"/>
            <a:ext cx="4648008" cy="1325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4A11DB-66D1-EBDD-7382-D2FB9642F738}"/>
              </a:ext>
            </a:extLst>
          </p:cNvPr>
          <p:cNvSpPr txBox="1"/>
          <p:nvPr/>
        </p:nvSpPr>
        <p:spPr>
          <a:xfrm>
            <a:off x="4622169" y="429858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Stacked Response Table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B82261D-C3F9-5EF2-754B-9D3263551CD9}"/>
              </a:ext>
            </a:extLst>
          </p:cNvPr>
          <p:cNvSpPr/>
          <p:nvPr/>
        </p:nvSpPr>
        <p:spPr>
          <a:xfrm rot="5400000">
            <a:off x="9645613" y="2479150"/>
            <a:ext cx="138197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AF9719-A2A6-D5AF-6A1D-513B13048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836" y="1025788"/>
            <a:ext cx="3559186" cy="109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E17945-FD09-5E0A-25C4-8225E43A1B4C}"/>
              </a:ext>
            </a:extLst>
          </p:cNvPr>
          <p:cNvSpPr txBox="1"/>
          <p:nvPr/>
        </p:nvSpPr>
        <p:spPr>
          <a:xfrm>
            <a:off x="9206481" y="538514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Joined Table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534F59-9B85-53E7-A4B8-805CB7F45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49690"/>
            <a:ext cx="1883285" cy="129194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208F97-FE4A-16C2-B14D-EFDB53DBAFA3}"/>
              </a:ext>
            </a:extLst>
          </p:cNvPr>
          <p:cNvCxnSpPr>
            <a:cxnSpLocks/>
          </p:cNvCxnSpPr>
          <p:nvPr/>
        </p:nvCxnSpPr>
        <p:spPr>
          <a:xfrm>
            <a:off x="7363675" y="2844461"/>
            <a:ext cx="0" cy="2039815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AE4E2-DAC7-64A6-464E-3D266641465E}"/>
              </a:ext>
            </a:extLst>
          </p:cNvPr>
          <p:cNvCxnSpPr>
            <a:cxnSpLocks/>
          </p:cNvCxnSpPr>
          <p:nvPr/>
        </p:nvCxnSpPr>
        <p:spPr>
          <a:xfrm flipH="1">
            <a:off x="965088" y="4867235"/>
            <a:ext cx="624073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>
            <a:extLst>
              <a:ext uri="{FF2B5EF4-FFF2-40B4-BE49-F238E27FC236}">
                <a16:creationId xmlns:a16="http://schemas.microsoft.com/office/drawing/2014/main" id="{457B64D5-DDA3-17C8-C620-9B2754F0E821}"/>
              </a:ext>
            </a:extLst>
          </p:cNvPr>
          <p:cNvSpPr/>
          <p:nvPr/>
        </p:nvSpPr>
        <p:spPr>
          <a:xfrm flipH="1" flipV="1">
            <a:off x="8276092" y="4952022"/>
            <a:ext cx="2239507" cy="1291944"/>
          </a:xfrm>
          <a:prstGeom prst="bentArrow">
            <a:avLst>
              <a:gd name="adj1" fmla="val 25000"/>
              <a:gd name="adj2" fmla="val 19556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600895-3697-17BF-5360-AD246BC7BF24}"/>
              </a:ext>
            </a:extLst>
          </p:cNvPr>
          <p:cNvSpPr txBox="1"/>
          <p:nvPr/>
        </p:nvSpPr>
        <p:spPr>
          <a:xfrm>
            <a:off x="8843881" y="5810997"/>
            <a:ext cx="11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Aggregate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5F28C862-A127-7F07-68AA-AD776D546F0B}"/>
              </a:ext>
            </a:extLst>
          </p:cNvPr>
          <p:cNvSpPr/>
          <p:nvPr/>
        </p:nvSpPr>
        <p:spPr>
          <a:xfrm>
            <a:off x="4457398" y="5719798"/>
            <a:ext cx="1465385" cy="64597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Unstack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79202A-7662-F45C-7255-6EAF62763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89" y="5349690"/>
            <a:ext cx="3943851" cy="1142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9C7B4-A93D-0313-4DBC-37FC0DB1C7F4}"/>
              </a:ext>
            </a:extLst>
          </p:cNvPr>
          <p:cNvSpPr/>
          <p:nvPr/>
        </p:nvSpPr>
        <p:spPr>
          <a:xfrm>
            <a:off x="58220" y="182768"/>
            <a:ext cx="12133780" cy="4687075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BA2FF-BD93-0067-C43D-6ADDF62E2DA7}"/>
              </a:ext>
            </a:extLst>
          </p:cNvPr>
          <p:cNvSpPr/>
          <p:nvPr/>
        </p:nvSpPr>
        <p:spPr>
          <a:xfrm>
            <a:off x="4480166" y="2164251"/>
            <a:ext cx="7653614" cy="4687075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2D0-4E17-63EB-E7B1-D36498A84F53}"/>
              </a:ext>
            </a:extLst>
          </p:cNvPr>
          <p:cNvSpPr txBox="1"/>
          <p:nvPr/>
        </p:nvSpPr>
        <p:spPr>
          <a:xfrm>
            <a:off x="1722673" y="4992144"/>
            <a:ext cx="14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Payoff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D59B9C0-9291-3C36-624E-50C5947D7E9A}"/>
              </a:ext>
            </a:extLst>
          </p:cNvPr>
          <p:cNvSpPr/>
          <p:nvPr/>
        </p:nvSpPr>
        <p:spPr>
          <a:xfrm>
            <a:off x="3582111" y="4233175"/>
            <a:ext cx="2024025" cy="691538"/>
          </a:xfrm>
          <a:prstGeom prst="wedgeRoundRectCallout">
            <a:avLst>
              <a:gd name="adj1" fmla="val -44949"/>
              <a:gd name="adj2" fmla="val 11402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71339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87E020-9E33-3340-BC21-39F4EA6F8CE8}"/>
              </a:ext>
            </a:extLst>
          </p:cNvPr>
          <p:cNvSpPr txBox="1"/>
          <p:nvPr/>
        </p:nvSpPr>
        <p:spPr>
          <a:xfrm>
            <a:off x="1713385" y="2582614"/>
            <a:ext cx="87652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Technology Agnostic</a:t>
            </a:r>
          </a:p>
          <a:p>
            <a:pPr algn="ctr"/>
            <a:r>
              <a:rPr lang="en-US" sz="3200" dirty="0">
                <a:latin typeface="+mj-lt"/>
              </a:rPr>
              <a:t>Teach concepts before specific technology</a:t>
            </a:r>
          </a:p>
        </p:txBody>
      </p:sp>
    </p:spTree>
    <p:extLst>
      <p:ext uri="{BB962C8B-B14F-4D97-AF65-F5344CB8AC3E}">
        <p14:creationId xmlns:p14="http://schemas.microsoft.com/office/powerpoint/2010/main" val="67166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51D142F-B001-4983-81AE-88E6DEAC0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9955"/>
              </p:ext>
            </p:extLst>
          </p:nvPr>
        </p:nvGraphicFramePr>
        <p:xfrm>
          <a:off x="6587497" y="1559881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5DB902-F0B8-5840-A995-3B5031AFF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97913"/>
              </p:ext>
            </p:extLst>
          </p:nvPr>
        </p:nvGraphicFramePr>
        <p:xfrm>
          <a:off x="1201182" y="1559881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499302-3D83-934A-B0A5-A550B71F982F}"/>
              </a:ext>
            </a:extLst>
          </p:cNvPr>
          <p:cNvSpPr txBox="1"/>
          <p:nvPr/>
        </p:nvSpPr>
        <p:spPr>
          <a:xfrm>
            <a:off x="2422264" y="1737921"/>
            <a:ext cx="1662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Select</a:t>
            </a:r>
            <a:r>
              <a:rPr lang="en-US" sz="2800" b="1" dirty="0"/>
              <a:t> </a:t>
            </a:r>
            <a:r>
              <a:rPr lang="en-US" sz="2800" dirty="0"/>
              <a:t>(D)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8DE55E-5C43-1B46-9243-5E8A1998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44016"/>
              </p:ext>
            </p:extLst>
          </p:nvPr>
        </p:nvGraphicFramePr>
        <p:xfrm>
          <a:off x="4496604" y="1559881"/>
          <a:ext cx="439560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5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6F507361-2E34-9549-9258-3B51799E7046}"/>
              </a:ext>
            </a:extLst>
          </p:cNvPr>
          <p:cNvSpPr/>
          <p:nvPr/>
        </p:nvSpPr>
        <p:spPr>
          <a:xfrm>
            <a:off x="2466701" y="2542661"/>
            <a:ext cx="1606291" cy="3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42CBE-746E-304B-9EFD-B7DFF690AC42}"/>
              </a:ext>
            </a:extLst>
          </p:cNvPr>
          <p:cNvSpPr txBox="1"/>
          <p:nvPr/>
        </p:nvSpPr>
        <p:spPr>
          <a:xfrm>
            <a:off x="7817575" y="1683597"/>
            <a:ext cx="17668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Filter </a:t>
            </a:r>
            <a:br>
              <a:rPr lang="en-US" sz="2800" b="1" dirty="0"/>
            </a:br>
            <a:r>
              <a:rPr lang="en-US" sz="2800" dirty="0"/>
              <a:t>(G is not a)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CFEF2F-C1F2-F549-ACED-A73611F2176E}"/>
              </a:ext>
            </a:extLst>
          </p:cNvPr>
          <p:cNvSpPr/>
          <p:nvPr/>
        </p:nvSpPr>
        <p:spPr>
          <a:xfrm>
            <a:off x="7897845" y="2726848"/>
            <a:ext cx="1606291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CAF3A6A-1FAB-354A-8140-F94E47699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93126"/>
              </p:ext>
            </p:extLst>
          </p:nvPr>
        </p:nvGraphicFramePr>
        <p:xfrm>
          <a:off x="9884179" y="1903830"/>
          <a:ext cx="841906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93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83967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95992B6-B67B-FE4E-BAEA-14BA6BA1A211}"/>
              </a:ext>
            </a:extLst>
          </p:cNvPr>
          <p:cNvSpPr txBox="1"/>
          <p:nvPr/>
        </p:nvSpPr>
        <p:spPr>
          <a:xfrm>
            <a:off x="2288408" y="4523005"/>
            <a:ext cx="15616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Mutate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dirty="0"/>
              <a:t>(N = 2*D)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15AE471-0EA1-A140-9D53-69AAD3C3401F}"/>
              </a:ext>
            </a:extLst>
          </p:cNvPr>
          <p:cNvSpPr/>
          <p:nvPr/>
        </p:nvSpPr>
        <p:spPr>
          <a:xfrm>
            <a:off x="2237541" y="5596657"/>
            <a:ext cx="1606291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42067E-90E5-7745-83DE-90E77FE13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634263"/>
              </p:ext>
            </p:extLst>
          </p:nvPr>
        </p:nvGraphicFramePr>
        <p:xfrm>
          <a:off x="1198614" y="4336907"/>
          <a:ext cx="844474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378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69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11BFF7E-4094-AE4E-B1A4-4EEA1009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69251"/>
              </p:ext>
            </p:extLst>
          </p:nvPr>
        </p:nvGraphicFramePr>
        <p:xfrm>
          <a:off x="4038285" y="4336907"/>
          <a:ext cx="1351062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35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3345340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FB46C33-669D-F44E-835D-358436B4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59933"/>
              </p:ext>
            </p:extLst>
          </p:nvPr>
        </p:nvGraphicFramePr>
        <p:xfrm>
          <a:off x="6584929" y="4336907"/>
          <a:ext cx="88459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97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44617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0A4F290C-A748-7745-9B69-450AE104E9EE}"/>
              </a:ext>
            </a:extLst>
          </p:cNvPr>
          <p:cNvSpPr/>
          <p:nvPr/>
        </p:nvSpPr>
        <p:spPr>
          <a:xfrm>
            <a:off x="7895277" y="5284728"/>
            <a:ext cx="1606291" cy="311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2E0164-54F0-DC49-ADD3-8FFA85B9CCBF}"/>
              </a:ext>
            </a:extLst>
          </p:cNvPr>
          <p:cNvSpPr txBox="1"/>
          <p:nvPr/>
        </p:nvSpPr>
        <p:spPr>
          <a:xfrm>
            <a:off x="7843861" y="4592718"/>
            <a:ext cx="1750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Sort</a:t>
            </a:r>
            <a:r>
              <a:rPr lang="en-US" sz="2800" b="1" dirty="0"/>
              <a:t> </a:t>
            </a:r>
            <a:r>
              <a:rPr lang="en-US" sz="2800" dirty="0"/>
              <a:t>(D, G)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1E4D9E9-F561-514A-B989-DBA0AFD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35468"/>
              </p:ext>
            </p:extLst>
          </p:nvPr>
        </p:nvGraphicFramePr>
        <p:xfrm>
          <a:off x="9881611" y="4358243"/>
          <a:ext cx="960502" cy="24170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71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6978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F76D55E5-DFD9-0048-80B8-7B565508EF68}"/>
              </a:ext>
            </a:extLst>
          </p:cNvPr>
          <p:cNvGrpSpPr/>
          <p:nvPr/>
        </p:nvGrpSpPr>
        <p:grpSpPr>
          <a:xfrm>
            <a:off x="1662762" y="1904294"/>
            <a:ext cx="335497" cy="2093987"/>
            <a:chOff x="538805" y="999865"/>
            <a:chExt cx="312782" cy="2017392"/>
          </a:xfrm>
        </p:grpSpPr>
        <p:sp>
          <p:nvSpPr>
            <p:cNvPr id="40" name="&quot;No&quot; Symbol 39">
              <a:extLst>
                <a:ext uri="{FF2B5EF4-FFF2-40B4-BE49-F238E27FC236}">
                  <a16:creationId xmlns:a16="http://schemas.microsoft.com/office/drawing/2014/main" id="{124B5916-7AB1-7B41-954B-83DFA8A6261C}"/>
                </a:ext>
              </a:extLst>
            </p:cNvPr>
            <p:cNvSpPr/>
            <p:nvPr/>
          </p:nvSpPr>
          <p:spPr>
            <a:xfrm>
              <a:off x="545314" y="99986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792031F6-40D5-EC41-88B4-99C5329936E5}"/>
                </a:ext>
              </a:extLst>
            </p:cNvPr>
            <p:cNvSpPr/>
            <p:nvPr/>
          </p:nvSpPr>
          <p:spPr>
            <a:xfrm>
              <a:off x="545314" y="128252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1DA5FBCC-EDF1-5B47-9CD0-3618335DEDC7}"/>
                </a:ext>
              </a:extLst>
            </p:cNvPr>
            <p:cNvSpPr/>
            <p:nvPr/>
          </p:nvSpPr>
          <p:spPr>
            <a:xfrm>
              <a:off x="538805" y="157164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&quot;No&quot; Symbol 42">
              <a:extLst>
                <a:ext uri="{FF2B5EF4-FFF2-40B4-BE49-F238E27FC236}">
                  <a16:creationId xmlns:a16="http://schemas.microsoft.com/office/drawing/2014/main" id="{4651F074-C5F4-2F47-8329-BB28F075A4B8}"/>
                </a:ext>
              </a:extLst>
            </p:cNvPr>
            <p:cNvSpPr/>
            <p:nvPr/>
          </p:nvSpPr>
          <p:spPr>
            <a:xfrm>
              <a:off x="538805" y="185430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&quot;No&quot; Symbol 43">
              <a:extLst>
                <a:ext uri="{FF2B5EF4-FFF2-40B4-BE49-F238E27FC236}">
                  <a16:creationId xmlns:a16="http://schemas.microsoft.com/office/drawing/2014/main" id="{735CCB64-6E1D-4243-9EC4-AF8B31FE9BD0}"/>
                </a:ext>
              </a:extLst>
            </p:cNvPr>
            <p:cNvSpPr/>
            <p:nvPr/>
          </p:nvSpPr>
          <p:spPr>
            <a:xfrm>
              <a:off x="545314" y="214989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&quot;No&quot; Symbol 44">
              <a:extLst>
                <a:ext uri="{FF2B5EF4-FFF2-40B4-BE49-F238E27FC236}">
                  <a16:creationId xmlns:a16="http://schemas.microsoft.com/office/drawing/2014/main" id="{837437F7-E9FA-BF42-9EA2-25CDAE00EBF8}"/>
                </a:ext>
              </a:extLst>
            </p:cNvPr>
            <p:cNvSpPr/>
            <p:nvPr/>
          </p:nvSpPr>
          <p:spPr>
            <a:xfrm>
              <a:off x="545314" y="243255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B9BE30B1-794C-B140-AEC9-38024858846D}"/>
                </a:ext>
              </a:extLst>
            </p:cNvPr>
            <p:cNvSpPr/>
            <p:nvPr/>
          </p:nvSpPr>
          <p:spPr>
            <a:xfrm>
              <a:off x="545314" y="272813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51CAF5-0AA0-AF4A-8710-C1B4B8E2016C}"/>
              </a:ext>
            </a:extLst>
          </p:cNvPr>
          <p:cNvGrpSpPr/>
          <p:nvPr/>
        </p:nvGrpSpPr>
        <p:grpSpPr>
          <a:xfrm>
            <a:off x="6648248" y="1875067"/>
            <a:ext cx="719655" cy="622718"/>
            <a:chOff x="3812413" y="993403"/>
            <a:chExt cx="619735" cy="573661"/>
          </a:xfrm>
        </p:grpSpPr>
        <p:sp>
          <p:nvSpPr>
            <p:cNvPr id="48" name="&quot;No&quot; Symbol 47">
              <a:extLst>
                <a:ext uri="{FF2B5EF4-FFF2-40B4-BE49-F238E27FC236}">
                  <a16:creationId xmlns:a16="http://schemas.microsoft.com/office/drawing/2014/main" id="{093A9808-27C8-B64F-8A5A-938FED11F40E}"/>
                </a:ext>
              </a:extLst>
            </p:cNvPr>
            <p:cNvSpPr/>
            <p:nvPr/>
          </p:nvSpPr>
          <p:spPr>
            <a:xfrm>
              <a:off x="3812413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&quot;No&quot; Symbol 48">
              <a:extLst>
                <a:ext uri="{FF2B5EF4-FFF2-40B4-BE49-F238E27FC236}">
                  <a16:creationId xmlns:a16="http://schemas.microsoft.com/office/drawing/2014/main" id="{6FC68599-CFEB-2648-9C28-93F94450A7C5}"/>
                </a:ext>
              </a:extLst>
            </p:cNvPr>
            <p:cNvSpPr/>
            <p:nvPr/>
          </p:nvSpPr>
          <p:spPr>
            <a:xfrm>
              <a:off x="4116406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&quot;No&quot; Symbol 49">
              <a:extLst>
                <a:ext uri="{FF2B5EF4-FFF2-40B4-BE49-F238E27FC236}">
                  <a16:creationId xmlns:a16="http://schemas.microsoft.com/office/drawing/2014/main" id="{C6DECE54-406D-9248-BFDD-A733F8FC31D5}"/>
                </a:ext>
              </a:extLst>
            </p:cNvPr>
            <p:cNvSpPr/>
            <p:nvPr/>
          </p:nvSpPr>
          <p:spPr>
            <a:xfrm>
              <a:off x="3821882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&quot;No&quot; Symbol 50">
              <a:extLst>
                <a:ext uri="{FF2B5EF4-FFF2-40B4-BE49-F238E27FC236}">
                  <a16:creationId xmlns:a16="http://schemas.microsoft.com/office/drawing/2014/main" id="{43CC5712-5F98-754D-86B9-EC1E6AA7D194}"/>
                </a:ext>
              </a:extLst>
            </p:cNvPr>
            <p:cNvSpPr/>
            <p:nvPr/>
          </p:nvSpPr>
          <p:spPr>
            <a:xfrm>
              <a:off x="4125875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570A43-B42B-B74C-B2C8-CC7E1450DDF7}"/>
              </a:ext>
            </a:extLst>
          </p:cNvPr>
          <p:cNvCxnSpPr>
            <a:cxnSpLocks/>
          </p:cNvCxnSpPr>
          <p:nvPr/>
        </p:nvCxnSpPr>
        <p:spPr>
          <a:xfrm>
            <a:off x="775724" y="4163008"/>
            <a:ext cx="10316215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2C9381-04A7-C640-AAD7-211DE833A9E8}"/>
              </a:ext>
            </a:extLst>
          </p:cNvPr>
          <p:cNvCxnSpPr>
            <a:cxnSpLocks/>
          </p:cNvCxnSpPr>
          <p:nvPr/>
        </p:nvCxnSpPr>
        <p:spPr>
          <a:xfrm>
            <a:off x="5815538" y="1338190"/>
            <a:ext cx="0" cy="5437117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4">
            <a:extLst>
              <a:ext uri="{FF2B5EF4-FFF2-40B4-BE49-F238E27FC236}">
                <a16:creationId xmlns:a16="http://schemas.microsoft.com/office/drawing/2014/main" id="{A4F952D7-5C7A-3F05-8849-4CAE7F8CDC4A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48D0C928-88BA-ED3E-A191-F817CC538576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86EE6D81-78A5-FB88-44C1-EE27C9703CF8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D2DDC24-4BC9-A61B-922C-C1E2679B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"/>
            <a:ext cx="10515600" cy="1325563"/>
          </a:xfrm>
        </p:spPr>
        <p:txBody>
          <a:bodyPr/>
          <a:lstStyle/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Data Verbs</a:t>
            </a:r>
          </a:p>
        </p:txBody>
      </p:sp>
    </p:spTree>
    <p:extLst>
      <p:ext uri="{BB962C8B-B14F-4D97-AF65-F5344CB8AC3E}">
        <p14:creationId xmlns:p14="http://schemas.microsoft.com/office/powerpoint/2010/main" val="33023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1CB9-EBCE-624B-BC07-73AC4D82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Purchasing Snowshoes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6D823-5AF9-EC45-B78D-2E2A0C08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8213436" cy="422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87CEF5-04E7-8343-A47E-A110520032A6}"/>
              </a:ext>
            </a:extLst>
          </p:cNvPr>
          <p:cNvSpPr/>
          <p:nvPr/>
        </p:nvSpPr>
        <p:spPr>
          <a:xfrm>
            <a:off x="838200" y="5969655"/>
            <a:ext cx="6106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http://statsclass.org/dsci210/Dataverbs/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0C8B7-ED34-2105-43EF-A026298F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076" y="4111014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5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CBF2-E424-9B9F-4DA6-0F00011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75"/>
            <a:ext cx="10515600" cy="1325563"/>
          </a:xfrm>
        </p:spPr>
        <p:txBody>
          <a:bodyPr/>
          <a:lstStyle/>
          <a:p>
            <a:r>
              <a:rPr lang="en-US" dirty="0"/>
              <a:t>Interactive Activity on Data Verbs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C71E6-3A37-90DE-0733-0083F93C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35" y="1315688"/>
            <a:ext cx="7957529" cy="5177187"/>
          </a:xfrm>
        </p:spPr>
      </p:pic>
    </p:spTree>
    <p:extLst>
      <p:ext uri="{BB962C8B-B14F-4D97-AF65-F5344CB8AC3E}">
        <p14:creationId xmlns:p14="http://schemas.microsoft.com/office/powerpoint/2010/main" val="272295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5B1E08-E469-9E48-838F-27509D78A085}"/>
              </a:ext>
            </a:extLst>
          </p:cNvPr>
          <p:cNvSpPr/>
          <p:nvPr/>
        </p:nvSpPr>
        <p:spPr>
          <a:xfrm>
            <a:off x="572378" y="2105700"/>
            <a:ext cx="6744352" cy="43871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ubble chart">
            <a:extLst>
              <a:ext uri="{FF2B5EF4-FFF2-40B4-BE49-F238E27FC236}">
                <a16:creationId xmlns:a16="http://schemas.microsoft.com/office/drawing/2014/main" id="{CF3E3C6A-3C28-48C0-9E10-92B22EBAC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r="1" b="11539"/>
          <a:stretch/>
        </p:blipFill>
        <p:spPr bwMode="auto">
          <a:xfrm>
            <a:off x="4622261" y="3891652"/>
            <a:ext cx="1723627" cy="11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636CE-CE36-4175-8ED1-E5C7AB1D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1" y="3914975"/>
            <a:ext cx="2667001" cy="1130521"/>
          </a:xfrm>
          <a:prstGeom prst="rect">
            <a:avLst/>
          </a:prstGeom>
        </p:spPr>
      </p:pic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CC507B3-253E-4B36-B7A0-D5C534B5C054}"/>
              </a:ext>
            </a:extLst>
          </p:cNvPr>
          <p:cNvSpPr/>
          <p:nvPr/>
        </p:nvSpPr>
        <p:spPr>
          <a:xfrm>
            <a:off x="2938553" y="3011168"/>
            <a:ext cx="2512464" cy="69257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7A6FA-1B1F-4DD8-8593-199B57A58892}"/>
              </a:ext>
            </a:extLst>
          </p:cNvPr>
          <p:cNvSpPr txBox="1"/>
          <p:nvPr/>
        </p:nvSpPr>
        <p:spPr>
          <a:xfrm>
            <a:off x="1718640" y="5045496"/>
            <a:ext cx="7847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06D1-C138-4545-BC7E-DC8983A5D1BC}"/>
              </a:ext>
            </a:extLst>
          </p:cNvPr>
          <p:cNvSpPr txBox="1"/>
          <p:nvPr/>
        </p:nvSpPr>
        <p:spPr>
          <a:xfrm>
            <a:off x="4583867" y="5068640"/>
            <a:ext cx="17620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Geom/Mark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97D88-A126-4E60-9BB5-73A96072C9FB}"/>
              </a:ext>
            </a:extLst>
          </p:cNvPr>
          <p:cNvSpPr txBox="1"/>
          <p:nvPr/>
        </p:nvSpPr>
        <p:spPr>
          <a:xfrm>
            <a:off x="3447483" y="3241764"/>
            <a:ext cx="14518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/>
              <a:t>Aesthetic </a:t>
            </a:r>
          </a:p>
          <a:p>
            <a:pPr algn="ctr">
              <a:lnSpc>
                <a:spcPct val="90000"/>
              </a:lnSpc>
            </a:pPr>
            <a:r>
              <a:rPr lang="en-US" sz="2400" b="1" dirty="0"/>
              <a:t>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EA93B-BF08-0E43-A6AF-AAFF80B28862}"/>
              </a:ext>
            </a:extLst>
          </p:cNvPr>
          <p:cNvSpPr/>
          <p:nvPr/>
        </p:nvSpPr>
        <p:spPr>
          <a:xfrm>
            <a:off x="880441" y="5799054"/>
            <a:ext cx="609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US" dirty="0"/>
              <a:t>A map from </a:t>
            </a:r>
            <a:r>
              <a:rPr lang="en-US" b="1" dirty="0"/>
              <a:t>data </a:t>
            </a:r>
            <a:r>
              <a:rPr lang="en-US" dirty="0"/>
              <a:t>to the visual </a:t>
            </a:r>
            <a:r>
              <a:rPr lang="en-US" b="1" dirty="0"/>
              <a:t>aesthetics </a:t>
            </a:r>
            <a:r>
              <a:rPr lang="en-US" dirty="0"/>
              <a:t>of </a:t>
            </a:r>
            <a:r>
              <a:rPr lang="en-US" b="1" dirty="0"/>
              <a:t>geometries/marks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B6F68B-8948-ED4A-B8B1-E0DCAEBAC397}"/>
              </a:ext>
            </a:extLst>
          </p:cNvPr>
          <p:cNvGrpSpPr/>
          <p:nvPr/>
        </p:nvGrpSpPr>
        <p:grpSpPr>
          <a:xfrm>
            <a:off x="7670888" y="3257460"/>
            <a:ext cx="4105072" cy="2451096"/>
            <a:chOff x="7636213" y="1391055"/>
            <a:chExt cx="4105072" cy="245109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6FE92C4-F675-A046-8C71-FFA8B823B9EF}"/>
                </a:ext>
              </a:extLst>
            </p:cNvPr>
            <p:cNvSpPr/>
            <p:nvPr/>
          </p:nvSpPr>
          <p:spPr>
            <a:xfrm>
              <a:off x="7636213" y="1391055"/>
              <a:ext cx="4105072" cy="2451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467F5-300E-E042-A1FF-81107CA9FB43}"/>
                </a:ext>
              </a:extLst>
            </p:cNvPr>
            <p:cNvSpPr txBox="1"/>
            <p:nvPr/>
          </p:nvSpPr>
          <p:spPr>
            <a:xfrm>
              <a:off x="8991565" y="1484125"/>
              <a:ext cx="139333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/>
                <a:t>Examples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E9C5B4D-7610-7D40-86B2-B938F61A842D}"/>
                </a:ext>
              </a:extLst>
            </p:cNvPr>
            <p:cNvSpPr/>
            <p:nvPr/>
          </p:nvSpPr>
          <p:spPr>
            <a:xfrm>
              <a:off x="7875744" y="2046406"/>
              <a:ext cx="1204879" cy="4247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Tableau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E50A2F8-D42F-EE41-AB49-821E7B773A7A}"/>
                </a:ext>
              </a:extLst>
            </p:cNvPr>
            <p:cNvSpPr/>
            <p:nvPr/>
          </p:nvSpPr>
          <p:spPr>
            <a:xfrm>
              <a:off x="7875744" y="2627123"/>
              <a:ext cx="1204879" cy="4247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ggplot (R)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198DE30-AA49-E946-B8DA-2D1DBCD9BFD9}"/>
                </a:ext>
              </a:extLst>
            </p:cNvPr>
            <p:cNvSpPr/>
            <p:nvPr/>
          </p:nvSpPr>
          <p:spPr>
            <a:xfrm>
              <a:off x="9245877" y="2627866"/>
              <a:ext cx="2288726" cy="4239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Altair (Python)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FE702FB-F9ED-AA40-9F70-821DF04083C0}"/>
                </a:ext>
              </a:extLst>
            </p:cNvPr>
            <p:cNvSpPr/>
            <p:nvPr/>
          </p:nvSpPr>
          <p:spPr>
            <a:xfrm>
              <a:off x="7875743" y="3146651"/>
              <a:ext cx="3658859" cy="4239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Vega &amp; Vega-lite (JavaScript)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518F492-B5B0-6A43-B547-A55BEF377E74}"/>
                </a:ext>
              </a:extLst>
            </p:cNvPr>
            <p:cNvSpPr/>
            <p:nvPr/>
          </p:nvSpPr>
          <p:spPr>
            <a:xfrm>
              <a:off x="9245877" y="2046406"/>
              <a:ext cx="2300076" cy="4247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Builder (JMP)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E94A680-E286-E047-B89B-364723CE62F2}"/>
              </a:ext>
            </a:extLst>
          </p:cNvPr>
          <p:cNvSpPr/>
          <p:nvPr/>
        </p:nvSpPr>
        <p:spPr>
          <a:xfrm>
            <a:off x="896554" y="2235676"/>
            <a:ext cx="6096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2800" b="1" dirty="0"/>
              <a:t>What is a data visualization?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67948712-8FDE-ED90-3923-FABA7297B669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BA1CB9D5-380D-83A1-DFD6-5069A2141D83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8AFDCE50-85D1-B2C5-C8CB-FBE31A7AFCF8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833B4223-DE9B-73B4-8442-65ABE773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"/>
            <a:ext cx="10515600" cy="1325563"/>
          </a:xfrm>
        </p:spPr>
        <p:txBody>
          <a:bodyPr/>
          <a:lstStyle/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The grammar of graphics</a:t>
            </a:r>
          </a:p>
        </p:txBody>
      </p:sp>
    </p:spTree>
    <p:extLst>
      <p:ext uri="{BB962C8B-B14F-4D97-AF65-F5344CB8AC3E}">
        <p14:creationId xmlns:p14="http://schemas.microsoft.com/office/powerpoint/2010/main" val="159714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16A7A4E-64FD-014F-54AB-CFB9D2CDD37D}"/>
              </a:ext>
            </a:extLst>
          </p:cNvPr>
          <p:cNvSpPr txBox="1">
            <a:spLocks/>
          </p:cNvSpPr>
          <p:nvPr/>
        </p:nvSpPr>
        <p:spPr>
          <a:xfrm>
            <a:off x="7652060" y="2064929"/>
            <a:ext cx="3558309" cy="4405435"/>
          </a:xfrm>
          <a:prstGeom prst="rect">
            <a:avLst/>
          </a:prstGeom>
          <a:solidFill>
            <a:schemeClr val="bg1">
              <a:lumMod val="75000"/>
              <a:alpha val="1451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Graphical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B4AE0-F51B-4DC1-A6F9-5F992DB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84666-2318-4431-BDDC-DB3CF9B9E124}"/>
              </a:ext>
            </a:extLst>
          </p:cNvPr>
          <p:cNvSpPr txBox="1"/>
          <p:nvPr/>
        </p:nvSpPr>
        <p:spPr>
          <a:xfrm>
            <a:off x="7795491" y="2057302"/>
            <a:ext cx="3558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row: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 HIV data</a:t>
            </a:r>
          </a:p>
          <a:p>
            <a:endParaRPr lang="en-US" u="sng" dirty="0"/>
          </a:p>
          <a:p>
            <a:r>
              <a:rPr lang="en-US" u="sng" dirty="0"/>
              <a:t>Geometry: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</a:t>
            </a:r>
            <a:endParaRPr lang="en-US" u="sng" dirty="0"/>
          </a:p>
          <a:p>
            <a:endParaRPr lang="en-US" u="sng" dirty="0"/>
          </a:p>
          <a:p>
            <a:r>
              <a:rPr lang="en-US" u="sng" dirty="0"/>
              <a:t>Variables/mapping:</a:t>
            </a:r>
          </a:p>
          <a:p>
            <a:pPr marL="342900" indent="-342900">
              <a:buAutoNum type="arabicPeriod"/>
            </a:pPr>
            <a:r>
              <a:rPr lang="en-US" dirty="0"/>
              <a:t>Y is HIV diagnosis per 100,000</a:t>
            </a:r>
          </a:p>
          <a:p>
            <a:pPr marL="342900" indent="-342900">
              <a:buAutoNum type="arabicPeriod"/>
            </a:pPr>
            <a:r>
              <a:rPr lang="en-US" dirty="0"/>
              <a:t>X is state</a:t>
            </a:r>
          </a:p>
          <a:p>
            <a:pPr marL="342900" indent="-342900">
              <a:buAutoNum type="arabicPeriod"/>
            </a:pPr>
            <a:r>
              <a:rPr lang="en-US" dirty="0"/>
              <a:t>Color is region</a:t>
            </a:r>
          </a:p>
          <a:p>
            <a:endParaRPr lang="en-US" dirty="0"/>
          </a:p>
          <a:p>
            <a:r>
              <a:rPr lang="en-US" u="sng" dirty="0"/>
              <a:t>Modifiers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Annotation (some bar heights)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Sort X by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59E814-7675-CB4C-8D6E-05FABB23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72" y="1780303"/>
            <a:ext cx="6758693" cy="3416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C6761C-4D3B-0E41-99F5-DA420F3ECE1B}"/>
              </a:ext>
            </a:extLst>
          </p:cNvPr>
          <p:cNvSpPr/>
          <p:nvPr/>
        </p:nvSpPr>
        <p:spPr>
          <a:xfrm>
            <a:off x="170831" y="6444476"/>
            <a:ext cx="37451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https://www.dhs.wisconsin.gov/publications/p00484.pdf</a:t>
            </a:r>
            <a:endParaRPr lang="en-US" sz="1200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32C6F0F2-F467-12E1-72C6-FF3CFF40D940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596B7539-8C76-7BC6-13A4-6ED413223E9F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A1EC1019-E387-08C2-455C-DE6C1AD8D6A5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246F3B13-D6B9-E645-4B81-F469B08BB456}"/>
              </a:ext>
            </a:extLst>
          </p:cNvPr>
          <p:cNvSpPr txBox="1">
            <a:spLocks/>
          </p:cNvSpPr>
          <p:nvPr/>
        </p:nvSpPr>
        <p:spPr>
          <a:xfrm>
            <a:off x="0" y="1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Graphical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7363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540" r="68649"/>
          <a:stretch/>
        </p:blipFill>
        <p:spPr>
          <a:xfrm>
            <a:off x="470975" y="2384809"/>
            <a:ext cx="2642343" cy="2438400"/>
          </a:xfrm>
          <a:prstGeom prst="rect">
            <a:avLst/>
          </a:prstGeom>
        </p:spPr>
      </p:pic>
      <p:pic>
        <p:nvPicPr>
          <p:cNvPr id="6" name="Picture 2" descr="pie chart bar chart">
            <a:extLst>
              <a:ext uri="{FF2B5EF4-FFF2-40B4-BE49-F238E27FC236}">
                <a16:creationId xmlns:a16="http://schemas.microsoft.com/office/drawing/2014/main" id="{1F186D02-E1EF-2F4E-88DA-27453D984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8"/>
          <a:stretch/>
        </p:blipFill>
        <p:spPr bwMode="auto">
          <a:xfrm>
            <a:off x="5316159" y="2470828"/>
            <a:ext cx="1791356" cy="22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E51FF6-9DF3-AB41-811D-115436B11888}"/>
              </a:ext>
            </a:extLst>
          </p:cNvPr>
          <p:cNvSpPr txBox="1"/>
          <p:nvPr/>
        </p:nvSpPr>
        <p:spPr>
          <a:xfrm>
            <a:off x="470975" y="5228622"/>
            <a:ext cx="312374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Task 1: </a:t>
            </a:r>
            <a:r>
              <a:rPr lang="en-US" dirty="0"/>
              <a:t>Complete the two polls.</a:t>
            </a:r>
          </a:p>
          <a:p>
            <a:pPr marL="342900" indent="-342900">
              <a:buAutoNum type="arabicPeriod"/>
            </a:pPr>
            <a:r>
              <a:rPr lang="en-US" dirty="0"/>
              <a:t>Largest?</a:t>
            </a:r>
          </a:p>
          <a:p>
            <a:pPr marL="342900" indent="-342900"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place?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FFA010-11C1-C2F2-B84F-EDD75BEB8C95}"/>
              </a:ext>
            </a:extLst>
          </p:cNvPr>
          <p:cNvGrpSpPr/>
          <p:nvPr/>
        </p:nvGrpSpPr>
        <p:grpSpPr>
          <a:xfrm>
            <a:off x="8721969" y="1326955"/>
            <a:ext cx="3235569" cy="5533087"/>
            <a:chOff x="8593015" y="375753"/>
            <a:chExt cx="3364523" cy="62112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081708-AF59-EEBD-04B8-8D980A4CBA94}"/>
                </a:ext>
              </a:extLst>
            </p:cNvPr>
            <p:cNvSpPr/>
            <p:nvPr/>
          </p:nvSpPr>
          <p:spPr>
            <a:xfrm>
              <a:off x="8593015" y="375753"/>
              <a:ext cx="3364523" cy="62089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683EE6-2DC3-176B-2621-FD54FFCDD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68"/>
            <a:stretch/>
          </p:blipFill>
          <p:spPr>
            <a:xfrm>
              <a:off x="9650754" y="397299"/>
              <a:ext cx="2070271" cy="31146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2E7C8E-702A-B0F1-33DA-B4A090251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80" r="13491"/>
            <a:stretch/>
          </p:blipFill>
          <p:spPr>
            <a:xfrm>
              <a:off x="10235524" y="3472395"/>
              <a:ext cx="1485500" cy="31146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4C8A06-30DC-4FF5-FB8C-090DD4CD4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919" t="8306" r="1379"/>
            <a:stretch/>
          </p:blipFill>
          <p:spPr>
            <a:xfrm>
              <a:off x="9650754" y="3472395"/>
              <a:ext cx="584770" cy="31146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0485E-5FD8-C834-9114-652BA8DEAFBE}"/>
                </a:ext>
              </a:extLst>
            </p:cNvPr>
            <p:cNvSpPr txBox="1"/>
            <p:nvPr/>
          </p:nvSpPr>
          <p:spPr>
            <a:xfrm rot="16200000">
              <a:off x="6545959" y="3133337"/>
              <a:ext cx="5280100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Cleveland’s and McGill’s 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/>
                <a:t>hierarchy of elementary perceptual tasks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9549D2-8FE2-4603-750E-71E135F7E346}"/>
              </a:ext>
            </a:extLst>
          </p:cNvPr>
          <p:cNvSpPr txBox="1"/>
          <p:nvPr/>
        </p:nvSpPr>
        <p:spPr>
          <a:xfrm>
            <a:off x="4649967" y="5228622"/>
            <a:ext cx="312374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Task 2: </a:t>
            </a:r>
            <a:r>
              <a:rPr lang="en-US" dirty="0"/>
              <a:t>Complete the two polls.</a:t>
            </a:r>
          </a:p>
          <a:p>
            <a:pPr marL="342900" indent="-342900">
              <a:buAutoNum type="arabicPeriod"/>
            </a:pPr>
            <a:r>
              <a:rPr lang="en-US" dirty="0"/>
              <a:t>Largest?</a:t>
            </a:r>
          </a:p>
          <a:p>
            <a:pPr marL="342900" indent="-342900"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place?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01AF0-33A9-A4CF-4D24-A2077BD2C76F}"/>
              </a:ext>
            </a:extLst>
          </p:cNvPr>
          <p:cNvSpPr/>
          <p:nvPr/>
        </p:nvSpPr>
        <p:spPr>
          <a:xfrm>
            <a:off x="128954" y="1954600"/>
            <a:ext cx="3921644" cy="463239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E0EBB815-34F0-DAF3-527E-852715381931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E2085593-47C3-CBCF-3428-5E639C7E7E96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EDA603C0-9200-F79C-6A23-D0313BCD2A8A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15BAB59-A427-7A6B-7E48-3051E3DBEFC2}"/>
              </a:ext>
            </a:extLst>
          </p:cNvPr>
          <p:cNvSpPr txBox="1">
            <a:spLocks/>
          </p:cNvSpPr>
          <p:nvPr/>
        </p:nvSpPr>
        <p:spPr>
          <a:xfrm>
            <a:off x="0" y="1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37765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FE7E-A7BC-AE01-A226-B74EA356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CB5BF-F069-4C82-E14F-1E83E23F860D}"/>
              </a:ext>
            </a:extLst>
          </p:cNvPr>
          <p:cNvSpPr txBox="1"/>
          <p:nvPr/>
        </p:nvSpPr>
        <p:spPr>
          <a:xfrm>
            <a:off x="5283414" y="192699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95428-5D3D-4E77-A6D8-C20381C12757}"/>
              </a:ext>
            </a:extLst>
          </p:cNvPr>
          <p:cNvSpPr txBox="1"/>
          <p:nvPr/>
        </p:nvSpPr>
        <p:spPr>
          <a:xfrm>
            <a:off x="4176403" y="5999696"/>
            <a:ext cx="383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Foreground/Background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5C296-522C-B3A4-8202-3CEB384E26B8}"/>
              </a:ext>
            </a:extLst>
          </p:cNvPr>
          <p:cNvSpPr txBox="1"/>
          <p:nvPr/>
        </p:nvSpPr>
        <p:spPr>
          <a:xfrm>
            <a:off x="1235010" y="1988087"/>
            <a:ext cx="160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Proximity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13E13-40B1-A96F-42C5-C6196573CB8A}"/>
              </a:ext>
            </a:extLst>
          </p:cNvPr>
          <p:cNvSpPr txBox="1"/>
          <p:nvPr/>
        </p:nvSpPr>
        <p:spPr>
          <a:xfrm>
            <a:off x="9080152" y="1926578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Connection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6B566E-38D0-5F1D-969A-B5C0276B09E6}"/>
              </a:ext>
            </a:extLst>
          </p:cNvPr>
          <p:cNvGrpSpPr/>
          <p:nvPr/>
        </p:nvGrpSpPr>
        <p:grpSpPr>
          <a:xfrm>
            <a:off x="1158206" y="2722359"/>
            <a:ext cx="1683782" cy="889434"/>
            <a:chOff x="840512" y="2972180"/>
            <a:chExt cx="1683782" cy="8894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EC225F-990C-9A91-5C86-69CC26582493}"/>
                </a:ext>
              </a:extLst>
            </p:cNvPr>
            <p:cNvSpPr/>
            <p:nvPr/>
          </p:nvSpPr>
          <p:spPr>
            <a:xfrm>
              <a:off x="840512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B563A9-4520-4DA0-A2F5-CD27D7F4991E}"/>
                </a:ext>
              </a:extLst>
            </p:cNvPr>
            <p:cNvSpPr/>
            <p:nvPr/>
          </p:nvSpPr>
          <p:spPr>
            <a:xfrm>
              <a:off x="1543769" y="2972180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3C3708C-E35D-5741-5EC7-1DCDB570F0D4}"/>
                </a:ext>
              </a:extLst>
            </p:cNvPr>
            <p:cNvSpPr/>
            <p:nvPr/>
          </p:nvSpPr>
          <p:spPr>
            <a:xfrm>
              <a:off x="2247027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9C7207-51DD-5DB0-3507-AA10D07BA027}"/>
                </a:ext>
              </a:extLst>
            </p:cNvPr>
            <p:cNvSpPr/>
            <p:nvPr/>
          </p:nvSpPr>
          <p:spPr>
            <a:xfrm>
              <a:off x="840512" y="3299666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5CC6CE-9F31-7D65-3818-B41A0BAE2E0D}"/>
                </a:ext>
              </a:extLst>
            </p:cNvPr>
            <p:cNvSpPr/>
            <p:nvPr/>
          </p:nvSpPr>
          <p:spPr>
            <a:xfrm>
              <a:off x="1543769" y="3299666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E6D043-7FCF-99B3-FA33-BD7A427F82E9}"/>
                </a:ext>
              </a:extLst>
            </p:cNvPr>
            <p:cNvSpPr/>
            <p:nvPr/>
          </p:nvSpPr>
          <p:spPr>
            <a:xfrm>
              <a:off x="2247027" y="3299666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C74B9E-88D4-3CAF-9ADE-723CAE7BCFD3}"/>
                </a:ext>
              </a:extLst>
            </p:cNvPr>
            <p:cNvSpPr/>
            <p:nvPr/>
          </p:nvSpPr>
          <p:spPr>
            <a:xfrm>
              <a:off x="840512" y="3627152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A48F49-DC6E-3DA3-C503-7F213AD65DD4}"/>
                </a:ext>
              </a:extLst>
            </p:cNvPr>
            <p:cNvSpPr/>
            <p:nvPr/>
          </p:nvSpPr>
          <p:spPr>
            <a:xfrm>
              <a:off x="1543769" y="3627152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7272393-0475-60FA-50D4-60ACB4CBA8B2}"/>
                </a:ext>
              </a:extLst>
            </p:cNvPr>
            <p:cNvSpPr/>
            <p:nvPr/>
          </p:nvSpPr>
          <p:spPr>
            <a:xfrm>
              <a:off x="2247027" y="3627152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520E9E-F797-6849-54B8-E5968AFED587}"/>
              </a:ext>
            </a:extLst>
          </p:cNvPr>
          <p:cNvGrpSpPr/>
          <p:nvPr/>
        </p:nvGrpSpPr>
        <p:grpSpPr>
          <a:xfrm>
            <a:off x="5445495" y="2605128"/>
            <a:ext cx="1277561" cy="1123896"/>
            <a:chOff x="1246733" y="2972180"/>
            <a:chExt cx="1277561" cy="112389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0E0AA07-2A2E-F652-4BE6-BF464135D775}"/>
                </a:ext>
              </a:extLst>
            </p:cNvPr>
            <p:cNvSpPr/>
            <p:nvPr/>
          </p:nvSpPr>
          <p:spPr>
            <a:xfrm>
              <a:off x="1246733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495483-35B7-232F-E069-B841724B2006}"/>
                </a:ext>
              </a:extLst>
            </p:cNvPr>
            <p:cNvSpPr/>
            <p:nvPr/>
          </p:nvSpPr>
          <p:spPr>
            <a:xfrm>
              <a:off x="1746880" y="2972180"/>
              <a:ext cx="277267" cy="234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4E0EBE-5E83-408E-4AB7-B7E12F7D8ACA}"/>
                </a:ext>
              </a:extLst>
            </p:cNvPr>
            <p:cNvSpPr/>
            <p:nvPr/>
          </p:nvSpPr>
          <p:spPr>
            <a:xfrm>
              <a:off x="2247027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8308A8-4766-1149-6D55-208FAF088752}"/>
                </a:ext>
              </a:extLst>
            </p:cNvPr>
            <p:cNvSpPr/>
            <p:nvPr/>
          </p:nvSpPr>
          <p:spPr>
            <a:xfrm>
              <a:off x="1246733" y="3416897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671084-91D1-8FAA-AA7A-6238C335C79E}"/>
                </a:ext>
              </a:extLst>
            </p:cNvPr>
            <p:cNvSpPr/>
            <p:nvPr/>
          </p:nvSpPr>
          <p:spPr>
            <a:xfrm>
              <a:off x="1746880" y="3416897"/>
              <a:ext cx="277267" cy="234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A4A4BD-3AD6-FCC0-BE68-C6BC5644CFEC}"/>
                </a:ext>
              </a:extLst>
            </p:cNvPr>
            <p:cNvSpPr/>
            <p:nvPr/>
          </p:nvSpPr>
          <p:spPr>
            <a:xfrm>
              <a:off x="2247027" y="3416897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B85E05-00E9-84F6-654B-A791D0A7CE6C}"/>
                </a:ext>
              </a:extLst>
            </p:cNvPr>
            <p:cNvSpPr/>
            <p:nvPr/>
          </p:nvSpPr>
          <p:spPr>
            <a:xfrm>
              <a:off x="1246733" y="3861614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951ACD-98AD-EC4C-4E44-59A45A846A6C}"/>
                </a:ext>
              </a:extLst>
            </p:cNvPr>
            <p:cNvSpPr/>
            <p:nvPr/>
          </p:nvSpPr>
          <p:spPr>
            <a:xfrm>
              <a:off x="1746880" y="3861614"/>
              <a:ext cx="277267" cy="234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E4EF18-E704-4BCC-0F18-F63E64669B22}"/>
                </a:ext>
              </a:extLst>
            </p:cNvPr>
            <p:cNvSpPr/>
            <p:nvPr/>
          </p:nvSpPr>
          <p:spPr>
            <a:xfrm>
              <a:off x="2247027" y="3861614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D4B0B6-DDE7-D48A-CD69-5ABE13364FF7}"/>
              </a:ext>
            </a:extLst>
          </p:cNvPr>
          <p:cNvSpPr txBox="1"/>
          <p:nvPr/>
        </p:nvSpPr>
        <p:spPr>
          <a:xfrm>
            <a:off x="1359536" y="5991392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Closure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0A6C52A-44A2-9554-F263-B9085EF57951}"/>
              </a:ext>
            </a:extLst>
          </p:cNvPr>
          <p:cNvGrpSpPr/>
          <p:nvPr/>
        </p:nvGrpSpPr>
        <p:grpSpPr>
          <a:xfrm>
            <a:off x="1300921" y="4773675"/>
            <a:ext cx="1482452" cy="1123896"/>
            <a:chOff x="1300921" y="4773675"/>
            <a:chExt cx="1482452" cy="11238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BB1D98-63FF-88F2-E2B3-9E7DA49956DF}"/>
                </a:ext>
              </a:extLst>
            </p:cNvPr>
            <p:cNvGrpSpPr/>
            <p:nvPr/>
          </p:nvGrpSpPr>
          <p:grpSpPr>
            <a:xfrm>
              <a:off x="1399718" y="4773675"/>
              <a:ext cx="1277561" cy="1123896"/>
              <a:chOff x="1246733" y="2972180"/>
              <a:chExt cx="1277561" cy="112389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8B77E45-0392-5F1F-D78B-292BD95FE3A1}"/>
                  </a:ext>
                </a:extLst>
              </p:cNvPr>
              <p:cNvSpPr/>
              <p:nvPr/>
            </p:nvSpPr>
            <p:spPr>
              <a:xfrm>
                <a:off x="1246733" y="2972180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6BBF47-D991-127E-91CF-DBDEAF5EBA84}"/>
                  </a:ext>
                </a:extLst>
              </p:cNvPr>
              <p:cNvSpPr/>
              <p:nvPr/>
            </p:nvSpPr>
            <p:spPr>
              <a:xfrm>
                <a:off x="1746880" y="2972180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2D5F6D6-0978-4656-8D87-6E66938B6517}"/>
                  </a:ext>
                </a:extLst>
              </p:cNvPr>
              <p:cNvSpPr/>
              <p:nvPr/>
            </p:nvSpPr>
            <p:spPr>
              <a:xfrm>
                <a:off x="2247027" y="2972180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8F87B37-D8AA-41A3-7224-A265058A8361}"/>
                  </a:ext>
                </a:extLst>
              </p:cNvPr>
              <p:cNvSpPr/>
              <p:nvPr/>
            </p:nvSpPr>
            <p:spPr>
              <a:xfrm>
                <a:off x="1246733" y="3416897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C5AB11C-4525-C43B-549C-CB1CF40EDBB3}"/>
                  </a:ext>
                </a:extLst>
              </p:cNvPr>
              <p:cNvSpPr/>
              <p:nvPr/>
            </p:nvSpPr>
            <p:spPr>
              <a:xfrm>
                <a:off x="1746880" y="3416897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5080DF0-2D95-4E6F-36A4-7B39B347BA14}"/>
                  </a:ext>
                </a:extLst>
              </p:cNvPr>
              <p:cNvSpPr/>
              <p:nvPr/>
            </p:nvSpPr>
            <p:spPr>
              <a:xfrm>
                <a:off x="2247027" y="3416897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3BA0414-C9C0-541E-5312-F4351BF6EDBD}"/>
                  </a:ext>
                </a:extLst>
              </p:cNvPr>
              <p:cNvSpPr/>
              <p:nvPr/>
            </p:nvSpPr>
            <p:spPr>
              <a:xfrm>
                <a:off x="1246733" y="3861614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668ED-1188-020E-B996-89C0D75F1AB5}"/>
                  </a:ext>
                </a:extLst>
              </p:cNvPr>
              <p:cNvSpPr/>
              <p:nvPr/>
            </p:nvSpPr>
            <p:spPr>
              <a:xfrm>
                <a:off x="1746880" y="3861614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1DC9F5F-F8F5-4D3D-2F26-3E336659CDAB}"/>
                  </a:ext>
                </a:extLst>
              </p:cNvPr>
              <p:cNvSpPr/>
              <p:nvPr/>
            </p:nvSpPr>
            <p:spPr>
              <a:xfrm>
                <a:off x="2247027" y="3861614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956BDC-5352-3A75-E620-4295E0E14F92}"/>
                </a:ext>
              </a:extLst>
            </p:cNvPr>
            <p:cNvSpPr/>
            <p:nvPr/>
          </p:nvSpPr>
          <p:spPr>
            <a:xfrm>
              <a:off x="1300921" y="5159051"/>
              <a:ext cx="1482452" cy="3759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64DBD7-C5DF-824C-1557-45E173FD02A7}"/>
              </a:ext>
            </a:extLst>
          </p:cNvPr>
          <p:cNvGrpSpPr/>
          <p:nvPr/>
        </p:nvGrpSpPr>
        <p:grpSpPr>
          <a:xfrm>
            <a:off x="5445493" y="4773675"/>
            <a:ext cx="1277561" cy="1123896"/>
            <a:chOff x="1246733" y="2972180"/>
            <a:chExt cx="1277561" cy="112389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707F40-0122-2CEC-E39E-7670BD0A14F6}"/>
                </a:ext>
              </a:extLst>
            </p:cNvPr>
            <p:cNvSpPr/>
            <p:nvPr/>
          </p:nvSpPr>
          <p:spPr>
            <a:xfrm>
              <a:off x="1246733" y="2972180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9D79B7-98BD-D009-FE10-794E58C19B64}"/>
                </a:ext>
              </a:extLst>
            </p:cNvPr>
            <p:cNvSpPr/>
            <p:nvPr/>
          </p:nvSpPr>
          <p:spPr>
            <a:xfrm>
              <a:off x="1746880" y="2972180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D2F39D-80A3-CA0F-8A65-01972D4776F2}"/>
                </a:ext>
              </a:extLst>
            </p:cNvPr>
            <p:cNvSpPr/>
            <p:nvPr/>
          </p:nvSpPr>
          <p:spPr>
            <a:xfrm>
              <a:off x="2247027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11EC48-54A3-C4A5-A5F3-7A0454163930}"/>
                </a:ext>
              </a:extLst>
            </p:cNvPr>
            <p:cNvSpPr/>
            <p:nvPr/>
          </p:nvSpPr>
          <p:spPr>
            <a:xfrm>
              <a:off x="1246733" y="3416897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B2379CE-2F52-DD95-B4FB-43148C15FF78}"/>
                </a:ext>
              </a:extLst>
            </p:cNvPr>
            <p:cNvSpPr/>
            <p:nvPr/>
          </p:nvSpPr>
          <p:spPr>
            <a:xfrm>
              <a:off x="1746880" y="3416897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2A2222A-1622-7E63-F09E-570903A2DF6D}"/>
                </a:ext>
              </a:extLst>
            </p:cNvPr>
            <p:cNvSpPr/>
            <p:nvPr/>
          </p:nvSpPr>
          <p:spPr>
            <a:xfrm>
              <a:off x="2247027" y="3416897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7100063-0C4C-FC78-AB9A-29943921680D}"/>
                </a:ext>
              </a:extLst>
            </p:cNvPr>
            <p:cNvSpPr/>
            <p:nvPr/>
          </p:nvSpPr>
          <p:spPr>
            <a:xfrm>
              <a:off x="1246733" y="3861614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4EF1EA-97DC-FD54-6B25-1C9A7990C028}"/>
                </a:ext>
              </a:extLst>
            </p:cNvPr>
            <p:cNvSpPr/>
            <p:nvPr/>
          </p:nvSpPr>
          <p:spPr>
            <a:xfrm>
              <a:off x="1746880" y="3861614"/>
              <a:ext cx="277267" cy="2344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7FAE681-E305-17A0-7773-6DCAC298D5A4}"/>
                </a:ext>
              </a:extLst>
            </p:cNvPr>
            <p:cNvSpPr/>
            <p:nvPr/>
          </p:nvSpPr>
          <p:spPr>
            <a:xfrm>
              <a:off x="2247027" y="3861614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2277F9-00D4-6CF3-E276-A425186D7D78}"/>
              </a:ext>
            </a:extLst>
          </p:cNvPr>
          <p:cNvGrpSpPr/>
          <p:nvPr/>
        </p:nvGrpSpPr>
        <p:grpSpPr>
          <a:xfrm>
            <a:off x="9368067" y="2605128"/>
            <a:ext cx="1277561" cy="1123896"/>
            <a:chOff x="9368067" y="2605128"/>
            <a:chExt cx="1277561" cy="112389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5E8AA2-02DF-F224-B9D0-EC5434F12155}"/>
                </a:ext>
              </a:extLst>
            </p:cNvPr>
            <p:cNvGrpSpPr/>
            <p:nvPr/>
          </p:nvGrpSpPr>
          <p:grpSpPr>
            <a:xfrm>
              <a:off x="9368067" y="2605128"/>
              <a:ext cx="1277561" cy="1123896"/>
              <a:chOff x="1246733" y="2972180"/>
              <a:chExt cx="1277561" cy="112389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7B088AA-6A16-04C9-792B-115AA034E507}"/>
                  </a:ext>
                </a:extLst>
              </p:cNvPr>
              <p:cNvSpPr/>
              <p:nvPr/>
            </p:nvSpPr>
            <p:spPr>
              <a:xfrm>
                <a:off x="1246733" y="2972180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945B3C6-6546-C6B3-FFE1-C97869727E9C}"/>
                  </a:ext>
                </a:extLst>
              </p:cNvPr>
              <p:cNvSpPr/>
              <p:nvPr/>
            </p:nvSpPr>
            <p:spPr>
              <a:xfrm>
                <a:off x="1746880" y="2972180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DC1817-A027-F2C8-7770-340D71964E73}"/>
                  </a:ext>
                </a:extLst>
              </p:cNvPr>
              <p:cNvSpPr/>
              <p:nvPr/>
            </p:nvSpPr>
            <p:spPr>
              <a:xfrm>
                <a:off x="2247027" y="2972180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C264DC6-649D-4134-73D7-DB35928D6584}"/>
                  </a:ext>
                </a:extLst>
              </p:cNvPr>
              <p:cNvSpPr/>
              <p:nvPr/>
            </p:nvSpPr>
            <p:spPr>
              <a:xfrm>
                <a:off x="1246733" y="3416897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1C8D5F1-B158-2755-AE99-BE21BA8B3222}"/>
                  </a:ext>
                </a:extLst>
              </p:cNvPr>
              <p:cNvSpPr/>
              <p:nvPr/>
            </p:nvSpPr>
            <p:spPr>
              <a:xfrm>
                <a:off x="1746880" y="3416897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EA44D2-AB1E-C701-F6B6-9896CDFF94B5}"/>
                  </a:ext>
                </a:extLst>
              </p:cNvPr>
              <p:cNvSpPr/>
              <p:nvPr/>
            </p:nvSpPr>
            <p:spPr>
              <a:xfrm>
                <a:off x="2247027" y="3416897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B91556D-3F0E-279D-F3F1-399124CDDDE3}"/>
                  </a:ext>
                </a:extLst>
              </p:cNvPr>
              <p:cNvSpPr/>
              <p:nvPr/>
            </p:nvSpPr>
            <p:spPr>
              <a:xfrm>
                <a:off x="1246733" y="3861614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A9B1DA7-24F8-B087-1F2B-6C18184E64B8}"/>
                  </a:ext>
                </a:extLst>
              </p:cNvPr>
              <p:cNvSpPr/>
              <p:nvPr/>
            </p:nvSpPr>
            <p:spPr>
              <a:xfrm>
                <a:off x="1746880" y="3861614"/>
                <a:ext cx="277267" cy="2344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ED5068A-274D-1FD8-8424-B26E113520FF}"/>
                  </a:ext>
                </a:extLst>
              </p:cNvPr>
              <p:cNvSpPr/>
              <p:nvPr/>
            </p:nvSpPr>
            <p:spPr>
              <a:xfrm>
                <a:off x="2247027" y="3861614"/>
                <a:ext cx="277267" cy="23446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E579EB-7504-A081-8203-9BDF1553958E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>
              <a:off x="9645334" y="2722359"/>
              <a:ext cx="723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5DF6D5-52EF-226E-BC65-559A3BD7EBEE}"/>
                </a:ext>
              </a:extLst>
            </p:cNvPr>
            <p:cNvCxnSpPr>
              <a:stCxn id="64" idx="6"/>
              <a:endCxn id="66" idx="2"/>
            </p:cNvCxnSpPr>
            <p:nvPr/>
          </p:nvCxnSpPr>
          <p:spPr>
            <a:xfrm>
              <a:off x="9645334" y="3167076"/>
              <a:ext cx="723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1EEE51-3F78-422F-2028-CBD3C8A2CC36}"/>
                </a:ext>
              </a:extLst>
            </p:cNvPr>
            <p:cNvCxnSpPr>
              <a:stCxn id="67" idx="6"/>
              <a:endCxn id="69" idx="2"/>
            </p:cNvCxnSpPr>
            <p:nvPr/>
          </p:nvCxnSpPr>
          <p:spPr>
            <a:xfrm>
              <a:off x="9645334" y="3611793"/>
              <a:ext cx="723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0B50E76-944D-1F33-94D6-83CB8ABDF605}"/>
              </a:ext>
            </a:extLst>
          </p:cNvPr>
          <p:cNvSpPr/>
          <p:nvPr/>
        </p:nvSpPr>
        <p:spPr>
          <a:xfrm rot="18632935">
            <a:off x="9833263" y="4499930"/>
            <a:ext cx="358408" cy="168100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DF3B2B7-71E4-F811-B304-10D7DA81FE21}"/>
              </a:ext>
            </a:extLst>
          </p:cNvPr>
          <p:cNvSpPr/>
          <p:nvPr/>
        </p:nvSpPr>
        <p:spPr>
          <a:xfrm rot="2843852">
            <a:off x="9827642" y="4495652"/>
            <a:ext cx="358408" cy="168100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25DFB3-A3FB-0EFB-D788-55CAF784FA1F}"/>
              </a:ext>
            </a:extLst>
          </p:cNvPr>
          <p:cNvGrpSpPr/>
          <p:nvPr/>
        </p:nvGrpSpPr>
        <p:grpSpPr>
          <a:xfrm>
            <a:off x="9368066" y="4773675"/>
            <a:ext cx="1277561" cy="1123896"/>
            <a:chOff x="1246733" y="2972180"/>
            <a:chExt cx="1277561" cy="112389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C192B1-410E-02A7-B873-2AFE6FB2F775}"/>
                </a:ext>
              </a:extLst>
            </p:cNvPr>
            <p:cNvSpPr/>
            <p:nvPr/>
          </p:nvSpPr>
          <p:spPr>
            <a:xfrm>
              <a:off x="1246733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7FB5E73-DD4E-A93F-51C6-59209EA771C5}"/>
                </a:ext>
              </a:extLst>
            </p:cNvPr>
            <p:cNvSpPr/>
            <p:nvPr/>
          </p:nvSpPr>
          <p:spPr>
            <a:xfrm>
              <a:off x="1746880" y="2972180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8A42916-8764-F19F-2506-0896722A43C2}"/>
                </a:ext>
              </a:extLst>
            </p:cNvPr>
            <p:cNvSpPr/>
            <p:nvPr/>
          </p:nvSpPr>
          <p:spPr>
            <a:xfrm>
              <a:off x="2247027" y="2972180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1EDB91-6D80-D038-5CAE-143AB9983CC9}"/>
                </a:ext>
              </a:extLst>
            </p:cNvPr>
            <p:cNvSpPr/>
            <p:nvPr/>
          </p:nvSpPr>
          <p:spPr>
            <a:xfrm>
              <a:off x="1246733" y="3416897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E61611-5F47-43A3-A74B-157C965E9C6D}"/>
                </a:ext>
              </a:extLst>
            </p:cNvPr>
            <p:cNvSpPr/>
            <p:nvPr/>
          </p:nvSpPr>
          <p:spPr>
            <a:xfrm>
              <a:off x="1746880" y="3416897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FC07973-90E8-9DC7-0FAB-80F1D36F7EEE}"/>
                </a:ext>
              </a:extLst>
            </p:cNvPr>
            <p:cNvSpPr/>
            <p:nvPr/>
          </p:nvSpPr>
          <p:spPr>
            <a:xfrm>
              <a:off x="2247027" y="3416897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F68E72B-6DFA-DF4B-B1A7-A8F98E5E7024}"/>
                </a:ext>
              </a:extLst>
            </p:cNvPr>
            <p:cNvSpPr/>
            <p:nvPr/>
          </p:nvSpPr>
          <p:spPr>
            <a:xfrm>
              <a:off x="1246733" y="3861614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C1D9D0D-A20C-8E54-1580-D4C7EF71E13A}"/>
                </a:ext>
              </a:extLst>
            </p:cNvPr>
            <p:cNvSpPr/>
            <p:nvPr/>
          </p:nvSpPr>
          <p:spPr>
            <a:xfrm>
              <a:off x="1746880" y="3861614"/>
              <a:ext cx="277267" cy="2344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BB82310-75EA-B458-018E-CD9FD9512E22}"/>
                </a:ext>
              </a:extLst>
            </p:cNvPr>
            <p:cNvSpPr/>
            <p:nvPr/>
          </p:nvSpPr>
          <p:spPr>
            <a:xfrm>
              <a:off x="2247027" y="3861614"/>
              <a:ext cx="277267" cy="2344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5890D37-6060-98AB-8821-85BEC4F7E34E}"/>
              </a:ext>
            </a:extLst>
          </p:cNvPr>
          <p:cNvSpPr txBox="1"/>
          <p:nvPr/>
        </p:nvSpPr>
        <p:spPr>
          <a:xfrm>
            <a:off x="9147540" y="5999696"/>
            <a:ext cx="171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Continuity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4A78DE2-D2D4-0E66-8F66-C65CEB85A151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5A971875-2E82-7B3F-813C-AE5E58CB3DF8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A847A59-E614-79D0-186A-28EACA9D1EA6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3EFB018A-3840-33C8-BBFA-4C43834641BD}"/>
              </a:ext>
            </a:extLst>
          </p:cNvPr>
          <p:cNvSpPr txBox="1">
            <a:spLocks/>
          </p:cNvSpPr>
          <p:nvPr/>
        </p:nvSpPr>
        <p:spPr>
          <a:xfrm>
            <a:off x="0" y="1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Gestalt principles of grouping</a:t>
            </a:r>
          </a:p>
        </p:txBody>
      </p:sp>
    </p:spTree>
    <p:extLst>
      <p:ext uri="{BB962C8B-B14F-4D97-AF65-F5344CB8AC3E}">
        <p14:creationId xmlns:p14="http://schemas.microsoft.com/office/powerpoint/2010/main" val="353795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A9F7-19D9-4B48-A053-DCD486D4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2</a:t>
            </a:r>
            <a:br>
              <a:rPr lang="en-US" dirty="0"/>
            </a:br>
            <a:r>
              <a:rPr lang="en-US" dirty="0"/>
              <a:t>Sketch a redesign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8FDD-69CB-8147-8565-3059EAF7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89" y="2112424"/>
            <a:ext cx="8408555" cy="42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2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5E0F-F8EE-A2B4-81EC-0D1F4F1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Winona State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FDA7-B9A2-E903-0D5F-70D8555A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Minnesota State University System</a:t>
            </a:r>
          </a:p>
          <a:p>
            <a:r>
              <a:rPr lang="en-US" dirty="0"/>
              <a:t>~6000 undergraduate and graduate students</a:t>
            </a:r>
          </a:p>
          <a:p>
            <a:r>
              <a:rPr lang="en-US" dirty="0"/>
              <a:t>Two relevant undergraduate programs</a:t>
            </a:r>
          </a:p>
          <a:p>
            <a:pPr lvl="1"/>
            <a:r>
              <a:rPr lang="en-US" dirty="0"/>
              <a:t>BS in Statistics</a:t>
            </a:r>
          </a:p>
          <a:p>
            <a:pPr lvl="1"/>
            <a:r>
              <a:rPr lang="en-US" dirty="0"/>
              <a:t>BS in Data Science</a:t>
            </a:r>
          </a:p>
          <a:p>
            <a:r>
              <a:rPr lang="en-US" dirty="0"/>
              <a:t>10-20 majors per year</a:t>
            </a:r>
          </a:p>
          <a:p>
            <a:pPr lvl="1"/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F597277-78D0-EE1F-DBFC-31180308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20" y="3605457"/>
            <a:ext cx="6050579" cy="28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692EC-23DE-29B7-25E9-BAA7A2972E4F}"/>
              </a:ext>
            </a:extLst>
          </p:cNvPr>
          <p:cNvSpPr txBox="1"/>
          <p:nvPr/>
        </p:nvSpPr>
        <p:spPr>
          <a:xfrm>
            <a:off x="5989020" y="6492875"/>
            <a:ext cx="9539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Wikipedia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3189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EC06-7831-224B-A54F-70186084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6FDF"/>
                </a:solidFill>
              </a:rPr>
              <a:t>Solution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B1484529-9153-F540-81F0-AAB115D8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986253"/>
            <a:ext cx="6733309" cy="42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E4687C-F1B4-5F47-A445-A00B22AA0E91}"/>
              </a:ext>
            </a:extLst>
          </p:cNvPr>
          <p:cNvSpPr/>
          <p:nvPr/>
        </p:nvSpPr>
        <p:spPr>
          <a:xfrm>
            <a:off x="7869383" y="3953164"/>
            <a:ext cx="2789382" cy="1052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Annotations</a:t>
            </a:r>
            <a:endParaRPr lang="en-US" b="1" dirty="0"/>
          </a:p>
          <a:p>
            <a:pPr algn="ctr"/>
            <a:r>
              <a:rPr lang="en-US" dirty="0"/>
              <a:t>Another crucial technique</a:t>
            </a:r>
          </a:p>
          <a:p>
            <a:pPr algn="ctr"/>
            <a:r>
              <a:rPr lang="en-US" sz="1200" dirty="0"/>
              <a:t>(see Alberto Cairo) </a:t>
            </a:r>
          </a:p>
        </p:txBody>
      </p:sp>
    </p:spTree>
    <p:extLst>
      <p:ext uri="{BB962C8B-B14F-4D97-AF65-F5344CB8AC3E}">
        <p14:creationId xmlns:p14="http://schemas.microsoft.com/office/powerpoint/2010/main" val="1158847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C432ADC9-F8CA-BF43-A3D4-458909914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38" t="27425" r="39089" b="47974"/>
          <a:stretch>
            <a:fillRect/>
          </a:stretch>
        </p:blipFill>
        <p:spPr bwMode="auto">
          <a:xfrm>
            <a:off x="3074335" y="2141763"/>
            <a:ext cx="5406857" cy="27410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Can 2">
            <a:extLst>
              <a:ext uri="{FF2B5EF4-FFF2-40B4-BE49-F238E27FC236}">
                <a16:creationId xmlns:a16="http://schemas.microsoft.com/office/drawing/2014/main" id="{6B42D335-C53E-83CC-7CD1-3629C4412530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BC9B6BF-0153-EED1-98C4-EEB07308C782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6C29D45-C2CE-F2B6-82A7-AD6217C3ABE1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99F0942-3448-2B3F-06B5-8EDCBD452BC0}"/>
              </a:ext>
            </a:extLst>
          </p:cNvPr>
          <p:cNvSpPr txBox="1">
            <a:spLocks/>
          </p:cNvSpPr>
          <p:nvPr/>
        </p:nvSpPr>
        <p:spPr>
          <a:xfrm>
            <a:off x="0" y="1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Classification using CART</a:t>
            </a:r>
          </a:p>
        </p:txBody>
      </p:sp>
    </p:spTree>
    <p:extLst>
      <p:ext uri="{BB962C8B-B14F-4D97-AF65-F5344CB8AC3E}">
        <p14:creationId xmlns:p14="http://schemas.microsoft.com/office/powerpoint/2010/main" val="3093622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8837-7506-A441-B2E6-832C1E91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25" y="300485"/>
            <a:ext cx="11938475" cy="799795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/>
              <a:t>Build a tree-based classifier for Mammal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C432ADC9-F8CA-BF43-A3D4-458909914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719700" y="1582562"/>
            <a:ext cx="6506361" cy="43405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844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E097BC-A047-124B-A5C3-9649D0C9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0" y="1292486"/>
            <a:ext cx="9144000" cy="5196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EF4F-C88F-5B4D-A76F-984D1EF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" y="536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 1</a:t>
            </a:r>
            <a:br>
              <a:rPr lang="en-US" dirty="0"/>
            </a:br>
            <a:r>
              <a:rPr lang="en-US" sz="3200" dirty="0"/>
              <a:t>Building a classifier using the 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5BFB86-FFCC-7E4A-89FA-53DF1D06B7E6}"/>
              </a:ext>
            </a:extLst>
          </p:cNvPr>
          <p:cNvSpPr/>
          <p:nvPr/>
        </p:nvSpPr>
        <p:spPr>
          <a:xfrm>
            <a:off x="1818776" y="6488668"/>
            <a:ext cx="536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http://www.statsclass.org/dsci210/CART/train.html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0A8A3-FDC5-E549-88FC-603A8F5C79F9}"/>
              </a:ext>
            </a:extLst>
          </p:cNvPr>
          <p:cNvGrpSpPr/>
          <p:nvPr/>
        </p:nvGrpSpPr>
        <p:grpSpPr>
          <a:xfrm>
            <a:off x="8776453" y="142625"/>
            <a:ext cx="3233316" cy="3003641"/>
            <a:chOff x="2437387" y="1841326"/>
            <a:chExt cx="3233316" cy="300364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1728FD-0644-1C46-B62B-72445708DB32}"/>
                </a:ext>
              </a:extLst>
            </p:cNvPr>
            <p:cNvSpPr/>
            <p:nvPr/>
          </p:nvSpPr>
          <p:spPr>
            <a:xfrm>
              <a:off x="3862777" y="2683663"/>
              <a:ext cx="1170266" cy="6156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Legs: Yes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58658E-1801-0B4A-B3A9-C7D5568FF24F}"/>
                </a:ext>
              </a:extLst>
            </p:cNvPr>
            <p:cNvSpPr/>
            <p:nvPr/>
          </p:nvSpPr>
          <p:spPr>
            <a:xfrm>
              <a:off x="2580738" y="2687964"/>
              <a:ext cx="1170266" cy="61568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Legs: No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7FB98D-E307-2B4B-BFA3-768B948C9EB5}"/>
                </a:ext>
              </a:extLst>
            </p:cNvPr>
            <p:cNvSpPr/>
            <p:nvPr/>
          </p:nvSpPr>
          <p:spPr>
            <a:xfrm>
              <a:off x="3277644" y="1841326"/>
              <a:ext cx="1170266" cy="6156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 Cases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32E5D8-ED07-1540-8636-68AE71D8D0FB}"/>
                </a:ext>
              </a:extLst>
            </p:cNvPr>
            <p:cNvCxnSpPr>
              <a:cxnSpLocks/>
              <a:stCxn id="8" idx="3"/>
              <a:endCxn id="7" idx="0"/>
            </p:cNvCxnSpPr>
            <p:nvPr/>
          </p:nvCxnSpPr>
          <p:spPr>
            <a:xfrm flipH="1">
              <a:off x="3165871" y="2366844"/>
              <a:ext cx="283154" cy="321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F9B5F5-7F46-3849-A385-A71AB528750E}"/>
                </a:ext>
              </a:extLst>
            </p:cNvPr>
            <p:cNvCxnSpPr>
              <a:cxnSpLocks/>
              <a:stCxn id="8" idx="5"/>
              <a:endCxn id="6" idx="0"/>
            </p:cNvCxnSpPr>
            <p:nvPr/>
          </p:nvCxnSpPr>
          <p:spPr>
            <a:xfrm>
              <a:off x="4276529" y="2366844"/>
              <a:ext cx="171381" cy="316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27DBC5-CF8A-4D44-8908-B00CB8333086}"/>
                </a:ext>
              </a:extLst>
            </p:cNvPr>
            <p:cNvSpPr/>
            <p:nvPr/>
          </p:nvSpPr>
          <p:spPr>
            <a:xfrm>
              <a:off x="4500437" y="3785308"/>
              <a:ext cx="1170266" cy="61568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Blood:</a:t>
              </a:r>
            </a:p>
            <a:p>
              <a:pPr algn="ctr"/>
              <a:r>
                <a:rPr lang="en-US" dirty="0"/>
                <a:t>Warm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63809F-3C9A-6C49-B673-6161E3B1BE05}"/>
                </a:ext>
              </a:extLst>
            </p:cNvPr>
            <p:cNvSpPr/>
            <p:nvPr/>
          </p:nvSpPr>
          <p:spPr>
            <a:xfrm>
              <a:off x="3090983" y="3785309"/>
              <a:ext cx="1320041" cy="61568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Blood:</a:t>
              </a:r>
            </a:p>
            <a:p>
              <a:pPr algn="ctr"/>
              <a:r>
                <a:rPr lang="en-US" dirty="0"/>
                <a:t>Cold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05BEA0-2315-3045-8FCF-6E9508D7BDED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3751004" y="3209181"/>
              <a:ext cx="283154" cy="576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12E8E6-A24C-A441-B8E7-72D965248428}"/>
                </a:ext>
              </a:extLst>
            </p:cNvPr>
            <p:cNvCxnSpPr>
              <a:cxnSpLocks/>
              <a:stCxn id="6" idx="5"/>
              <a:endCxn id="12" idx="0"/>
            </p:cNvCxnSpPr>
            <p:nvPr/>
          </p:nvCxnSpPr>
          <p:spPr>
            <a:xfrm>
              <a:off x="4861662" y="3209181"/>
              <a:ext cx="223908" cy="5761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0A9452-07FF-0842-B253-9A8318EAD578}"/>
                </a:ext>
              </a:extLst>
            </p:cNvPr>
            <p:cNvSpPr txBox="1"/>
            <p:nvPr/>
          </p:nvSpPr>
          <p:spPr>
            <a:xfrm>
              <a:off x="2437387" y="3341334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Not Mammal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E38891-51C3-8643-9AB3-7584E51CE056}"/>
                </a:ext>
              </a:extLst>
            </p:cNvPr>
            <p:cNvSpPr txBox="1"/>
            <p:nvPr/>
          </p:nvSpPr>
          <p:spPr>
            <a:xfrm>
              <a:off x="3075047" y="447563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Not Mammal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69CFB4-9414-E54D-95B0-4D02A2485D9B}"/>
                </a:ext>
              </a:extLst>
            </p:cNvPr>
            <p:cNvSpPr txBox="1"/>
            <p:nvPr/>
          </p:nvSpPr>
          <p:spPr>
            <a:xfrm>
              <a:off x="4646064" y="4475635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Mammal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13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CA83BC-5CB3-AF44-96C4-6175D6FA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60" y="1554689"/>
            <a:ext cx="8503710" cy="4856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BFB86-FFCC-7E4A-89FA-53DF1D06B7E6}"/>
              </a:ext>
            </a:extLst>
          </p:cNvPr>
          <p:cNvSpPr/>
          <p:nvPr/>
        </p:nvSpPr>
        <p:spPr>
          <a:xfrm>
            <a:off x="1818361" y="6274920"/>
            <a:ext cx="536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http://www.statsclass.org/dsci210/CART/test.html</a:t>
            </a:r>
            <a:endParaRPr lang="en-US" dirty="0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FB8684DF-3C8C-D44E-A6A9-F828B2224702}"/>
              </a:ext>
            </a:extLst>
          </p:cNvPr>
          <p:cNvSpPr/>
          <p:nvPr/>
        </p:nvSpPr>
        <p:spPr>
          <a:xfrm>
            <a:off x="4316793" y="2410421"/>
            <a:ext cx="618836" cy="544945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B153230A-23B9-9B4C-B640-6A18210B886B}"/>
              </a:ext>
            </a:extLst>
          </p:cNvPr>
          <p:cNvSpPr/>
          <p:nvPr/>
        </p:nvSpPr>
        <p:spPr>
          <a:xfrm>
            <a:off x="4354341" y="4214640"/>
            <a:ext cx="618836" cy="544945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C1D90-6B07-8948-AB5C-F96D5B1EC2DA}"/>
              </a:ext>
            </a:extLst>
          </p:cNvPr>
          <p:cNvSpPr txBox="1"/>
          <p:nvPr/>
        </p:nvSpPr>
        <p:spPr>
          <a:xfrm>
            <a:off x="2982813" y="251391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26545-3DF0-B14F-AD4D-9A14CA98448B}"/>
              </a:ext>
            </a:extLst>
          </p:cNvPr>
          <p:cNvSpPr txBox="1"/>
          <p:nvPr/>
        </p:nvSpPr>
        <p:spPr>
          <a:xfrm>
            <a:off x="2982812" y="32659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E6397-8D3A-CC4E-83F2-05B17FA68899}"/>
              </a:ext>
            </a:extLst>
          </p:cNvPr>
          <p:cNvSpPr txBox="1"/>
          <p:nvPr/>
        </p:nvSpPr>
        <p:spPr>
          <a:xfrm>
            <a:off x="2981072" y="41764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E6E2C-8BD7-1347-B2E8-2F31405AB671}"/>
              </a:ext>
            </a:extLst>
          </p:cNvPr>
          <p:cNvSpPr txBox="1"/>
          <p:nvPr/>
        </p:nvSpPr>
        <p:spPr>
          <a:xfrm>
            <a:off x="4391890" y="33955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106B1-34FB-704E-8E2C-C99BAB4EF1AA}"/>
              </a:ext>
            </a:extLst>
          </p:cNvPr>
          <p:cNvSpPr txBox="1"/>
          <p:nvPr/>
        </p:nvSpPr>
        <p:spPr>
          <a:xfrm>
            <a:off x="6561904" y="36859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13BB2-E44E-F64F-B60E-62C901608A7A}"/>
              </a:ext>
            </a:extLst>
          </p:cNvPr>
          <p:cNvSpPr txBox="1"/>
          <p:nvPr/>
        </p:nvSpPr>
        <p:spPr>
          <a:xfrm>
            <a:off x="6561903" y="443802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5CD44-5A5A-3648-9934-E5CD1DDF2766}"/>
              </a:ext>
            </a:extLst>
          </p:cNvPr>
          <p:cNvSpPr txBox="1"/>
          <p:nvPr/>
        </p:nvSpPr>
        <p:spPr>
          <a:xfrm>
            <a:off x="9135434" y="37791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02926-D9D4-5B4B-8701-0C3FED2D3725}"/>
              </a:ext>
            </a:extLst>
          </p:cNvPr>
          <p:cNvSpPr txBox="1"/>
          <p:nvPr/>
        </p:nvSpPr>
        <p:spPr>
          <a:xfrm>
            <a:off x="9135433" y="45311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3983B4F-DA2E-BB87-D4B9-1C773C1F0942}"/>
              </a:ext>
            </a:extLst>
          </p:cNvPr>
          <p:cNvSpPr txBox="1">
            <a:spLocks/>
          </p:cNvSpPr>
          <p:nvPr/>
        </p:nvSpPr>
        <p:spPr>
          <a:xfrm>
            <a:off x="47468" y="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</a:t>
            </a:r>
            <a:br>
              <a:rPr lang="en-US" dirty="0"/>
            </a:br>
            <a:r>
              <a:rPr lang="en-US" sz="3200" dirty="0"/>
              <a:t>Evaluate the classifier using the TEST DATA</a:t>
            </a:r>
          </a:p>
        </p:txBody>
      </p:sp>
    </p:spTree>
    <p:extLst>
      <p:ext uri="{BB962C8B-B14F-4D97-AF65-F5344CB8AC3E}">
        <p14:creationId xmlns:p14="http://schemas.microsoft.com/office/powerpoint/2010/main" val="18471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EF4F-C88F-5B4D-A76F-984D1EF2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Exercise 3</a:t>
            </a:r>
            <a:br>
              <a:rPr lang="en-US" sz="3600" dirty="0"/>
            </a:br>
            <a:r>
              <a:rPr lang="en-US" sz="3600" dirty="0"/>
              <a:t>Make your own rule (different than mine)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AAABB4-615C-F243-B604-6476B1AEE90F}"/>
              </a:ext>
            </a:extLst>
          </p:cNvPr>
          <p:cNvSpPr/>
          <p:nvPr/>
        </p:nvSpPr>
        <p:spPr>
          <a:xfrm>
            <a:off x="600364" y="5969655"/>
            <a:ext cx="804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http://www.statsclass.org/dsci210/CART/train.html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939E6-7B17-404A-9C81-CE2FB328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4" y="1805687"/>
            <a:ext cx="9494533" cy="409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7CF32-3249-EA4B-96DB-EA05AD6AFF45}"/>
              </a:ext>
            </a:extLst>
          </p:cNvPr>
          <p:cNvSpPr/>
          <p:nvPr/>
        </p:nvSpPr>
        <p:spPr>
          <a:xfrm>
            <a:off x="600364" y="6308209"/>
            <a:ext cx="536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http://www.statsclass.org/dsci210/CART/test.html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1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C2B8-6BE3-2558-2E87-1624552D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CART activity</a:t>
            </a:r>
          </a:p>
        </p:txBody>
      </p:sp>
      <p:pic>
        <p:nvPicPr>
          <p:cNvPr id="21" name="Content Placeholder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502200-6527-32DC-4B1C-F20594764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35" y="1583409"/>
            <a:ext cx="7383096" cy="4803460"/>
          </a:xfrm>
        </p:spPr>
      </p:pic>
    </p:spTree>
    <p:extLst>
      <p:ext uri="{BB962C8B-B14F-4D97-AF65-F5344CB8AC3E}">
        <p14:creationId xmlns:p14="http://schemas.microsoft.com/office/powerpoint/2010/main" val="96277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0485-E131-86A3-141F-EA6D7D9D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698F2C-8A41-9CC0-E4B2-EAD04AC1AEF7}"/>
              </a:ext>
            </a:extLst>
          </p:cNvPr>
          <p:cNvSpPr txBox="1"/>
          <p:nvPr/>
        </p:nvSpPr>
        <p:spPr>
          <a:xfrm>
            <a:off x="2465113" y="2389643"/>
            <a:ext cx="709423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Low Code</a:t>
            </a:r>
          </a:p>
          <a:p>
            <a:pPr algn="ctr"/>
            <a:r>
              <a:rPr lang="en-US" sz="3200" dirty="0">
                <a:latin typeface="+mj-lt"/>
              </a:rPr>
              <a:t>Start with technology that minimizes the need for code</a:t>
            </a:r>
          </a:p>
        </p:txBody>
      </p:sp>
    </p:spTree>
    <p:extLst>
      <p:ext uri="{BB962C8B-B14F-4D97-AF65-F5344CB8AC3E}">
        <p14:creationId xmlns:p14="http://schemas.microsoft.com/office/powerpoint/2010/main" val="4030157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FA3-7663-37F6-193E-2181541A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 is hard!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A6F9FE-3F91-469C-F173-8EDF2CF841F8}"/>
              </a:ext>
            </a:extLst>
          </p:cNvPr>
          <p:cNvGrpSpPr/>
          <p:nvPr/>
        </p:nvGrpSpPr>
        <p:grpSpPr>
          <a:xfrm>
            <a:off x="10812332" y="3165613"/>
            <a:ext cx="1082936" cy="2400748"/>
            <a:chOff x="885713" y="2624866"/>
            <a:chExt cx="1082936" cy="24007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07E104-AEB9-343F-A9C5-504FB317F0C9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5AA972-7080-1F1F-768A-3E6CD7638FD5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8CCD77-C04F-857E-6AB2-4B335A59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4F3581-1086-4ED2-22EB-044D83B85DA7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D7AE03-B0B3-279B-05C2-251EE212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C32B2D-B481-2DF9-1B1E-53023AAB3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2DD453-1390-34EC-902D-023D3D01B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12447C-CE8C-092E-2A2B-F75FB79CC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AAC249-BF30-5562-54CC-F4C544493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0BEE62F-75FB-6484-3416-9348077E58DC}"/>
              </a:ext>
            </a:extLst>
          </p:cNvPr>
          <p:cNvSpPr/>
          <p:nvPr/>
        </p:nvSpPr>
        <p:spPr>
          <a:xfrm>
            <a:off x="7191532" y="2086832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575B1CB6-A058-6350-7186-D9E5F6C204C1}"/>
              </a:ext>
            </a:extLst>
          </p:cNvPr>
          <p:cNvSpPr/>
          <p:nvPr/>
        </p:nvSpPr>
        <p:spPr>
          <a:xfrm>
            <a:off x="8021870" y="5483874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27A5EF65-5223-8686-1593-2B38F2CD27D4}"/>
              </a:ext>
            </a:extLst>
          </p:cNvPr>
          <p:cNvSpPr/>
          <p:nvPr/>
        </p:nvSpPr>
        <p:spPr>
          <a:xfrm>
            <a:off x="7191532" y="3812565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685E6B-D739-590D-B751-ABFCC36A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6202"/>
            <a:ext cx="5824928" cy="48556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E0194D-C792-C9DF-F0A4-E2CFC8800227}"/>
              </a:ext>
            </a:extLst>
          </p:cNvPr>
          <p:cNvSpPr/>
          <p:nvPr/>
        </p:nvSpPr>
        <p:spPr>
          <a:xfrm>
            <a:off x="644577" y="1558977"/>
            <a:ext cx="6190938" cy="4992827"/>
          </a:xfrm>
          <a:prstGeom prst="rect">
            <a:avLst/>
          </a:prstGeom>
          <a:solidFill>
            <a:srgbClr val="FFFFFF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</p:spTree>
    <p:extLst>
      <p:ext uri="{BB962C8B-B14F-4D97-AF65-F5344CB8AC3E}">
        <p14:creationId xmlns:p14="http://schemas.microsoft.com/office/powerpoint/2010/main" val="253231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6153"/>
            <a:ext cx="9144000" cy="909343"/>
          </a:xfrm>
        </p:spPr>
        <p:txBody>
          <a:bodyPr>
            <a:normAutofit/>
          </a:bodyPr>
          <a:lstStyle/>
          <a:p>
            <a:r>
              <a:rPr lang="en-US" sz="4800" dirty="0"/>
              <a:t>WSU Data Science Faculty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4DC82-AE1D-B645-9F23-248F313A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38300"/>
            <a:ext cx="8724900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043D3-E71F-9B46-B88A-5AA534105716}"/>
              </a:ext>
            </a:extLst>
          </p:cNvPr>
          <p:cNvSpPr txBox="1"/>
          <p:nvPr/>
        </p:nvSpPr>
        <p:spPr>
          <a:xfrm>
            <a:off x="2342867" y="3460631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</a:t>
            </a:r>
          </a:p>
          <a:p>
            <a:r>
              <a:rPr lang="en-US" dirty="0"/>
              <a:t>Iverson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96F08-FBB6-D649-80E3-5365A962BF0B}"/>
              </a:ext>
            </a:extLst>
          </p:cNvPr>
          <p:cNvSpPr txBox="1"/>
          <p:nvPr/>
        </p:nvSpPr>
        <p:spPr>
          <a:xfrm>
            <a:off x="3791804" y="3460631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Brant </a:t>
            </a:r>
          </a:p>
          <a:p>
            <a:r>
              <a:rPr lang="en-US" dirty="0"/>
              <a:t>Deppa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22BEB-12E4-1C4B-99DD-6CF7D6D3BD4A}"/>
              </a:ext>
            </a:extLst>
          </p:cNvPr>
          <p:cNvSpPr txBox="1"/>
          <p:nvPr/>
        </p:nvSpPr>
        <p:spPr>
          <a:xfrm>
            <a:off x="5036024" y="3467954"/>
            <a:ext cx="846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Silas  </a:t>
            </a:r>
          </a:p>
          <a:p>
            <a:r>
              <a:rPr lang="en-US" dirty="0"/>
              <a:t>Bergen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32756-4EAD-2745-84EB-03344CB85B81}"/>
              </a:ext>
            </a:extLst>
          </p:cNvPr>
          <p:cNvSpPr txBox="1"/>
          <p:nvPr/>
        </p:nvSpPr>
        <p:spPr>
          <a:xfrm>
            <a:off x="6329682" y="3429001"/>
            <a:ext cx="76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Tisha </a:t>
            </a:r>
          </a:p>
          <a:p>
            <a:r>
              <a:rPr lang="en-US" dirty="0"/>
              <a:t>Hooks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F952A-B016-F245-BB8E-677CBD247919}"/>
              </a:ext>
            </a:extLst>
          </p:cNvPr>
          <p:cNvSpPr txBox="1"/>
          <p:nvPr/>
        </p:nvSpPr>
        <p:spPr>
          <a:xfrm>
            <a:off x="7541331" y="3467954"/>
            <a:ext cx="72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</a:t>
            </a:r>
          </a:p>
          <a:p>
            <a:r>
              <a:rPr lang="en-US" dirty="0"/>
              <a:t>Kerby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9196D-1FC8-064A-81CC-847CA911B712}"/>
              </a:ext>
            </a:extLst>
          </p:cNvPr>
          <p:cNvSpPr txBox="1"/>
          <p:nvPr/>
        </p:nvSpPr>
        <p:spPr>
          <a:xfrm>
            <a:off x="8834989" y="3429000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</a:t>
            </a:r>
          </a:p>
          <a:p>
            <a:r>
              <a:rPr lang="en-US" dirty="0"/>
              <a:t>Malone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05517B3-3CF0-783E-554A-450DD06F6327}"/>
              </a:ext>
            </a:extLst>
          </p:cNvPr>
          <p:cNvSpPr/>
          <p:nvPr/>
        </p:nvSpPr>
        <p:spPr>
          <a:xfrm>
            <a:off x="5112138" y="4603474"/>
            <a:ext cx="2435087" cy="616226"/>
          </a:xfrm>
          <a:prstGeom prst="wedgeRoundRectCallout">
            <a:avLst>
              <a:gd name="adj1" fmla="val -35108"/>
              <a:gd name="adj2" fmla="val -13927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 Materials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1A8386E-9D5A-CB95-E48F-5B1EF0481B45}"/>
              </a:ext>
            </a:extLst>
          </p:cNvPr>
          <p:cNvSpPr/>
          <p:nvPr/>
        </p:nvSpPr>
        <p:spPr>
          <a:xfrm>
            <a:off x="8834989" y="4603474"/>
            <a:ext cx="2435087" cy="616226"/>
          </a:xfrm>
          <a:prstGeom prst="wedgeRoundRectCallout">
            <a:avLst>
              <a:gd name="adj1" fmla="val -35108"/>
              <a:gd name="adj2" fmla="val -139279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Apps</a:t>
            </a:r>
          </a:p>
        </p:txBody>
      </p:sp>
    </p:spTree>
    <p:extLst>
      <p:ext uri="{BB962C8B-B14F-4D97-AF65-F5344CB8AC3E}">
        <p14:creationId xmlns:p14="http://schemas.microsoft.com/office/powerpoint/2010/main" val="323543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</p:spTree>
    <p:extLst>
      <p:ext uri="{BB962C8B-B14F-4D97-AF65-F5344CB8AC3E}">
        <p14:creationId xmlns:p14="http://schemas.microsoft.com/office/powerpoint/2010/main" val="710264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65661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AA2CF-F6FF-DC45-849E-DC40B69DA4B4}"/>
              </a:ext>
            </a:extLst>
          </p:cNvPr>
          <p:cNvSpPr txBox="1"/>
          <p:nvPr/>
        </p:nvSpPr>
        <p:spPr>
          <a:xfrm>
            <a:off x="1127249" y="2872294"/>
            <a:ext cx="1024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We decouple the algorithm and the code!</a:t>
            </a:r>
          </a:p>
        </p:txBody>
      </p:sp>
    </p:spTree>
    <p:extLst>
      <p:ext uri="{BB962C8B-B14F-4D97-AF65-F5344CB8AC3E}">
        <p14:creationId xmlns:p14="http://schemas.microsoft.com/office/powerpoint/2010/main" val="16250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is most important</a:t>
            </a:r>
            <a:br>
              <a:rPr lang="en-US" dirty="0"/>
            </a:br>
            <a:r>
              <a:rPr lang="en-US" sz="2800" dirty="0"/>
              <a:t>Let’s make sure Doug is proficient here first!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55705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09A19-DEDC-D99F-F039-CABC515AE66D}"/>
              </a:ext>
            </a:extLst>
          </p:cNvPr>
          <p:cNvSpPr txBox="1"/>
          <p:nvPr/>
        </p:nvSpPr>
        <p:spPr>
          <a:xfrm>
            <a:off x="386486" y="2097908"/>
            <a:ext cx="127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Start here!</a:t>
            </a:r>
          </a:p>
        </p:txBody>
      </p:sp>
    </p:spTree>
    <p:extLst>
      <p:ext uri="{BB962C8B-B14F-4D97-AF65-F5344CB8AC3E}">
        <p14:creationId xmlns:p14="http://schemas.microsoft.com/office/powerpoint/2010/main" val="4022708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5AC6-BD69-AE12-1CE4-3CA19328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should come later in the first course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0975D9-719E-6575-ED61-B86CA396FD7E}"/>
              </a:ext>
            </a:extLst>
          </p:cNvPr>
          <p:cNvSpPr txBox="1">
            <a:spLocks/>
          </p:cNvSpPr>
          <p:nvPr/>
        </p:nvSpPr>
        <p:spPr>
          <a:xfrm>
            <a:off x="3071735" y="1875872"/>
            <a:ext cx="5005388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Outline for DSCI 210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3CB905-78B4-199B-98D5-96D65B9B74E6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String Verbs and Window Functions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1D904C-BBAC-6C32-8FD4-574E85835751}"/>
              </a:ext>
            </a:extLst>
          </p:cNvPr>
          <p:cNvSpPr txBox="1">
            <a:spLocks/>
          </p:cNvSpPr>
          <p:nvPr/>
        </p:nvSpPr>
        <p:spPr>
          <a:xfrm>
            <a:off x="6172200" y="2675731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/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Intro to Arules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F30C3B6-9AD6-FF9B-10FD-EAE972819CF4}"/>
              </a:ext>
            </a:extLst>
          </p:cNvPr>
          <p:cNvSpPr txBox="1">
            <a:spLocks/>
          </p:cNvSpPr>
          <p:nvPr/>
        </p:nvSpPr>
        <p:spPr>
          <a:xfrm>
            <a:off x="685800" y="2531270"/>
            <a:ext cx="5157788" cy="4075060"/>
          </a:xfrm>
          <a:prstGeom prst="rect">
            <a:avLst/>
          </a:prstGeom>
          <a:solidFill>
            <a:srgbClr val="00B0F0">
              <a:alpha val="1451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F0"/>
                </a:solidFill>
              </a:rPr>
              <a:t>Low Code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D3E1F4A-568B-D181-F1AE-C403CEB7F3A6}"/>
              </a:ext>
            </a:extLst>
          </p:cNvPr>
          <p:cNvSpPr txBox="1">
            <a:spLocks/>
          </p:cNvSpPr>
          <p:nvPr/>
        </p:nvSpPr>
        <p:spPr>
          <a:xfrm>
            <a:off x="5995988" y="2531269"/>
            <a:ext cx="5183187" cy="4075060"/>
          </a:xfrm>
          <a:prstGeom prst="rect">
            <a:avLst/>
          </a:prstGeom>
          <a:solidFill>
            <a:srgbClr val="E97132">
              <a:alpha val="1529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Scripting + Low Code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99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2CE-3054-54AE-EA4C-836CC2AD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Low Code </a:t>
            </a:r>
            <a:br>
              <a:rPr lang="en-US" dirty="0"/>
            </a:br>
            <a:r>
              <a:rPr lang="en-US" sz="3200" dirty="0"/>
              <a:t>Data management with Tableau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EBE71-29B2-391A-BA06-F137E587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A5DA80-7A41-1F5E-601B-CA7C5AD6ACF1}"/>
              </a:ext>
            </a:extLst>
          </p:cNvPr>
          <p:cNvGrpSpPr/>
          <p:nvPr/>
        </p:nvGrpSpPr>
        <p:grpSpPr>
          <a:xfrm>
            <a:off x="3944425" y="4671565"/>
            <a:ext cx="3985372" cy="1933734"/>
            <a:chOff x="5578353" y="4641585"/>
            <a:chExt cx="3985372" cy="193373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B15C4489-27F1-33C9-54C2-3CFC893541EF}"/>
                </a:ext>
              </a:extLst>
            </p:cNvPr>
            <p:cNvSpPr/>
            <p:nvPr/>
          </p:nvSpPr>
          <p:spPr>
            <a:xfrm>
              <a:off x="5578353" y="4641585"/>
              <a:ext cx="3985372" cy="1933734"/>
            </a:xfrm>
            <a:prstGeom prst="wedgeRoundRectCallout">
              <a:avLst>
                <a:gd name="adj1" fmla="val -6863"/>
                <a:gd name="adj2" fmla="val -79022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0ACFA-55DC-8E75-B391-1921D80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411" y="5033204"/>
              <a:ext cx="3627255" cy="1150495"/>
            </a:xfrm>
            <a:prstGeom prst="rect">
              <a:avLst/>
            </a:prstGeom>
          </p:spPr>
        </p:pic>
      </p:grpSp>
      <p:sp>
        <p:nvSpPr>
          <p:cNvPr id="5" name="Left Arrow 4">
            <a:extLst>
              <a:ext uri="{FF2B5EF4-FFF2-40B4-BE49-F238E27FC236}">
                <a16:creationId xmlns:a16="http://schemas.microsoft.com/office/drawing/2014/main" id="{017370E9-E3F1-B114-BE83-F4E558ED2A6F}"/>
              </a:ext>
            </a:extLst>
          </p:cNvPr>
          <p:cNvSpPr/>
          <p:nvPr/>
        </p:nvSpPr>
        <p:spPr>
          <a:xfrm>
            <a:off x="8108855" y="5070935"/>
            <a:ext cx="1484026" cy="1150495"/>
          </a:xfrm>
          <a:prstGeom prst="lef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Code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0E867947-B7CF-84FA-1BDF-FB1F6505FE1D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878B396-CE90-C9D7-1880-A09289FE0A00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F3DA9246-17A4-8339-73B0-91676F736AC7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307425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41C08-9150-1E35-FB22-130E3A05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36B1-4D60-B29A-2986-2F11B99E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Tableau Prep visual interface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FD30D-B703-C029-F904-668E142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3C8DFA3-39D1-AE64-E35B-F84A12E18233}"/>
              </a:ext>
            </a:extLst>
          </p:cNvPr>
          <p:cNvSpPr/>
          <p:nvPr/>
        </p:nvSpPr>
        <p:spPr>
          <a:xfrm>
            <a:off x="710898" y="1543515"/>
            <a:ext cx="1188242" cy="424962"/>
          </a:xfrm>
          <a:prstGeom prst="wedgeRoundRectCallout">
            <a:avLst>
              <a:gd name="adj1" fmla="val -32701"/>
              <a:gd name="adj2" fmla="val 1156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2E9CAB-1AC7-9C9C-C07D-AB4BDE1E376F}"/>
              </a:ext>
            </a:extLst>
          </p:cNvPr>
          <p:cNvSpPr/>
          <p:nvPr/>
        </p:nvSpPr>
        <p:spPr>
          <a:xfrm>
            <a:off x="710898" y="5688297"/>
            <a:ext cx="1188242" cy="424962"/>
          </a:xfrm>
          <a:prstGeom prst="wedgeRoundRectCallout">
            <a:avLst>
              <a:gd name="adj1" fmla="val -31714"/>
              <a:gd name="adj2" fmla="val -12987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D9401E0-4EFB-E98E-B660-448623CD80DA}"/>
              </a:ext>
            </a:extLst>
          </p:cNvPr>
          <p:cNvSpPr/>
          <p:nvPr/>
        </p:nvSpPr>
        <p:spPr>
          <a:xfrm>
            <a:off x="2692099" y="1450062"/>
            <a:ext cx="1188242" cy="611868"/>
          </a:xfrm>
          <a:prstGeom prst="wedgeRoundRectCallout">
            <a:avLst>
              <a:gd name="adj1" fmla="val -58352"/>
              <a:gd name="adj2" fmla="val 1184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 columns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CC0EBF6-460E-D196-4626-78DFC9F4FC8A}"/>
              </a:ext>
            </a:extLst>
          </p:cNvPr>
          <p:cNvSpPr/>
          <p:nvPr/>
        </p:nvSpPr>
        <p:spPr>
          <a:xfrm>
            <a:off x="4069558" y="2767913"/>
            <a:ext cx="1188242" cy="424962"/>
          </a:xfrm>
          <a:prstGeom prst="wedgeRoundRectCallout">
            <a:avLst>
              <a:gd name="adj1" fmla="val -42567"/>
              <a:gd name="adj2" fmla="val 1184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0A827E5-953E-6FBA-8BCD-27254C54757B}"/>
              </a:ext>
            </a:extLst>
          </p:cNvPr>
          <p:cNvSpPr/>
          <p:nvPr/>
        </p:nvSpPr>
        <p:spPr>
          <a:xfrm>
            <a:off x="6787661" y="2767913"/>
            <a:ext cx="1188242" cy="424962"/>
          </a:xfrm>
          <a:prstGeom prst="wedgeRoundRectCallout">
            <a:avLst>
              <a:gd name="adj1" fmla="val -113601"/>
              <a:gd name="adj2" fmla="val 13495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13976B8-9B18-3A77-D6CA-69A1F2572953}"/>
              </a:ext>
            </a:extLst>
          </p:cNvPr>
          <p:cNvSpPr/>
          <p:nvPr/>
        </p:nvSpPr>
        <p:spPr>
          <a:xfrm>
            <a:off x="6787661" y="2767913"/>
            <a:ext cx="1188242" cy="424962"/>
          </a:xfrm>
          <a:prstGeom prst="wedgeRoundRectCallout">
            <a:avLst>
              <a:gd name="adj1" fmla="val 91610"/>
              <a:gd name="adj2" fmla="val 14874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969A488-AED0-CBD8-9A77-D469AA17A5A8}"/>
              </a:ext>
            </a:extLst>
          </p:cNvPr>
          <p:cNvSpPr/>
          <p:nvPr/>
        </p:nvSpPr>
        <p:spPr>
          <a:xfrm>
            <a:off x="9505764" y="2210870"/>
            <a:ext cx="2403230" cy="691661"/>
          </a:xfrm>
          <a:prstGeom prst="wedgeRoundRectCallout">
            <a:avLst>
              <a:gd name="adj1" fmla="val 3960"/>
              <a:gd name="adj2" fmla="val 129868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Pivot</a:t>
            </a:r>
          </a:p>
          <a:p>
            <a:pPr algn="ctr"/>
            <a:r>
              <a:rPr lang="en-US" dirty="0"/>
              <a:t>Unstack &amp; Aggregate</a:t>
            </a:r>
          </a:p>
        </p:txBody>
      </p:sp>
    </p:spTree>
    <p:extLst>
      <p:ext uri="{BB962C8B-B14F-4D97-AF65-F5344CB8AC3E}">
        <p14:creationId xmlns:p14="http://schemas.microsoft.com/office/powerpoint/2010/main" val="42921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E4A76-085F-05F0-DDB0-917180FC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F7E3-E877-02C7-48ED-10DD1AA8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Low Code </a:t>
            </a:r>
            <a:br>
              <a:rPr lang="en-US" dirty="0"/>
            </a:br>
            <a:r>
              <a:rPr lang="en-US" sz="3200" dirty="0"/>
              <a:t>Data management with Tableau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994EF-6602-DA4E-95E3-B66DA571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028C14-B5EB-E24E-594A-D4B0928AC6B5}"/>
              </a:ext>
            </a:extLst>
          </p:cNvPr>
          <p:cNvGrpSpPr/>
          <p:nvPr/>
        </p:nvGrpSpPr>
        <p:grpSpPr>
          <a:xfrm>
            <a:off x="3944425" y="4671565"/>
            <a:ext cx="3985372" cy="1933734"/>
            <a:chOff x="5578353" y="4641585"/>
            <a:chExt cx="3985372" cy="193373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57D73CC9-CD05-2089-878B-E34DE88D5F3B}"/>
                </a:ext>
              </a:extLst>
            </p:cNvPr>
            <p:cNvSpPr/>
            <p:nvPr/>
          </p:nvSpPr>
          <p:spPr>
            <a:xfrm>
              <a:off x="5578353" y="4641585"/>
              <a:ext cx="3985372" cy="1933734"/>
            </a:xfrm>
            <a:prstGeom prst="wedgeRoundRectCallout">
              <a:avLst>
                <a:gd name="adj1" fmla="val -6863"/>
                <a:gd name="adj2" fmla="val -79022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9705DF-CE85-09FA-069E-79001E81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411" y="5033204"/>
              <a:ext cx="3627255" cy="1150495"/>
            </a:xfrm>
            <a:prstGeom prst="rect">
              <a:avLst/>
            </a:prstGeom>
          </p:spPr>
        </p:pic>
      </p:grpSp>
      <p:sp>
        <p:nvSpPr>
          <p:cNvPr id="5" name="Left Arrow 4">
            <a:extLst>
              <a:ext uri="{FF2B5EF4-FFF2-40B4-BE49-F238E27FC236}">
                <a16:creationId xmlns:a16="http://schemas.microsoft.com/office/drawing/2014/main" id="{46949752-271B-22E1-1EFA-6FA90533B31A}"/>
              </a:ext>
            </a:extLst>
          </p:cNvPr>
          <p:cNvSpPr/>
          <p:nvPr/>
        </p:nvSpPr>
        <p:spPr>
          <a:xfrm>
            <a:off x="8108855" y="5070935"/>
            <a:ext cx="1484026" cy="1150495"/>
          </a:xfrm>
          <a:prstGeom prst="lef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Code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7D168A1-C4C5-A82F-358E-8FBEC68BDB15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0F072ECE-36AA-BE03-3929-24704BFD4E0D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329D271-F11A-95A9-22A3-BA029A99A63F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103100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F7BF4-28F3-7D62-B9FA-3A3D06B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0FBA-61CB-101E-64E9-A111047B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Low Code </a:t>
            </a:r>
            <a:br>
              <a:rPr lang="en-US" dirty="0"/>
            </a:br>
            <a:r>
              <a:rPr lang="en-US" sz="3200" dirty="0"/>
              <a:t>Visualizations using JMP Graph Builder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AB6EA43F-83D8-660E-4A15-956612212C5A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AC9C778-6369-650B-5C18-EB35BE1856A3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2EA7566-DB71-3A3B-B464-7E9C758ECE78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41261A6-154B-7485-FDCA-489E137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3" y="1790273"/>
            <a:ext cx="7248293" cy="44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16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48A3-748D-E969-63D1-6EA0E9BB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EE35-A3E8-A3EF-D40A-1F91E694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Low Code </a:t>
            </a:r>
            <a:br>
              <a:rPr lang="en-US" dirty="0"/>
            </a:br>
            <a:r>
              <a:rPr lang="en-US" sz="3200" dirty="0"/>
              <a:t>CART using JMP Partition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381AE3C-15B5-5751-D076-7A03D1450244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8B2E34D-D099-4E5C-DE32-0FD5BCEA07C4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6B47030E-0B4E-5094-466B-84E2008739DB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pic>
        <p:nvPicPr>
          <p:cNvPr id="3" name="Picture">
            <a:extLst>
              <a:ext uri="{FF2B5EF4-FFF2-40B4-BE49-F238E27FC236}">
                <a16:creationId xmlns:a16="http://schemas.microsoft.com/office/drawing/2014/main" id="{60C7FE34-3586-F30F-15CC-7E15F27A73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564423" y="1605572"/>
            <a:ext cx="7063154" cy="46662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35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A6FF-E87D-4841-9AD2-774772CD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12269"/>
          </a:xfrm>
        </p:spPr>
        <p:txBody>
          <a:bodyPr>
            <a:normAutofit/>
          </a:bodyPr>
          <a:lstStyle/>
          <a:p>
            <a:r>
              <a:rPr lang="en-US" dirty="0"/>
              <a:t>The Core Data Science Curriculum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A53FF1C-1607-CD4C-9E6A-DAA732AD4814}"/>
              </a:ext>
            </a:extLst>
          </p:cNvPr>
          <p:cNvGrpSpPr/>
          <p:nvPr/>
        </p:nvGrpSpPr>
        <p:grpSpPr>
          <a:xfrm>
            <a:off x="1182757" y="1969981"/>
            <a:ext cx="4482851" cy="4076986"/>
            <a:chOff x="-1038972" y="1616147"/>
            <a:chExt cx="4482851" cy="4076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392738-3CC7-844B-B631-94E1C622820D}"/>
                </a:ext>
              </a:extLst>
            </p:cNvPr>
            <p:cNvSpPr txBox="1"/>
            <p:nvPr/>
          </p:nvSpPr>
          <p:spPr>
            <a:xfrm>
              <a:off x="-82135" y="1616147"/>
              <a:ext cx="2565831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 Management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49D6B0-3C35-AE41-93B3-85F0062E3381}"/>
                </a:ext>
              </a:extLst>
            </p:cNvPr>
            <p:cNvGrpSpPr/>
            <p:nvPr/>
          </p:nvGrpSpPr>
          <p:grpSpPr>
            <a:xfrm>
              <a:off x="-970315" y="2333473"/>
              <a:ext cx="4332201" cy="1806634"/>
              <a:chOff x="-1246716" y="2397295"/>
              <a:chExt cx="4332201" cy="180663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6E0F888-725B-664F-A8F6-68481AE9A95B}"/>
                  </a:ext>
                </a:extLst>
              </p:cNvPr>
              <p:cNvSpPr/>
              <p:nvPr/>
            </p:nvSpPr>
            <p:spPr>
              <a:xfrm>
                <a:off x="169007" y="2397295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99E3C68-33F7-E445-9E7A-138CF1C2B9F2}"/>
                  </a:ext>
                </a:extLst>
              </p:cNvPr>
              <p:cNvSpPr/>
              <p:nvPr/>
            </p:nvSpPr>
            <p:spPr>
              <a:xfrm>
                <a:off x="-1246716" y="3599631"/>
                <a:ext cx="1361797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325</a:t>
                </a:r>
              </a:p>
              <a:p>
                <a:pPr algn="ctr"/>
                <a:r>
                  <a:rPr lang="en-US" sz="1600" dirty="0"/>
                  <a:t>Structured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E36C11-9A81-9D4E-89D8-A6E7DC731DF2}"/>
                  </a:ext>
                </a:extLst>
              </p:cNvPr>
              <p:cNvSpPr/>
              <p:nvPr/>
            </p:nvSpPr>
            <p:spPr>
              <a:xfrm>
                <a:off x="1673405" y="3599631"/>
                <a:ext cx="1412080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330</a:t>
                </a:r>
              </a:p>
              <a:p>
                <a:pPr algn="ctr"/>
                <a:r>
                  <a:rPr lang="en-US" sz="1600" dirty="0"/>
                  <a:t>Unstructured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6D5113-6306-DC4B-807F-9C2AA01D2892}"/>
                  </a:ext>
                </a:extLst>
              </p:cNvPr>
              <p:cNvSpPr/>
              <p:nvPr/>
            </p:nvSpPr>
            <p:spPr>
              <a:xfrm>
                <a:off x="286539" y="3599631"/>
                <a:ext cx="1286542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326</a:t>
                </a:r>
              </a:p>
              <a:p>
                <a:pPr algn="ctr"/>
                <a:r>
                  <a:rPr lang="en-US" sz="1600" dirty="0"/>
                  <a:t>DS @ Scale</a:t>
                </a:r>
              </a:p>
            </p:txBody>
          </p: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8E1F0846-6A66-1241-874C-2065B4DE6F69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rot="5400000">
                <a:off x="-119737" y="2555513"/>
                <a:ext cx="598038" cy="1490198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AEA619E-879C-3545-A56D-9928705117A6}"/>
                  </a:ext>
                </a:extLst>
              </p:cNvPr>
              <p:cNvCxnSpPr>
                <a:cxnSpLocks/>
                <a:stCxn id="7" idx="2"/>
                <a:endCxn id="9" idx="0"/>
              </p:cNvCxnSpPr>
              <p:nvPr/>
            </p:nvCxnSpPr>
            <p:spPr>
              <a:xfrm rot="16200000" flipH="1">
                <a:off x="1352894" y="2573080"/>
                <a:ext cx="598038" cy="145506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04B6A03-3DD6-E546-9614-19D8633720B9}"/>
                  </a:ext>
                </a:extLst>
              </p:cNvPr>
              <p:cNvCxnSpPr>
                <a:cxnSpLocks/>
                <a:stCxn id="7" idx="2"/>
                <a:endCxn id="10" idx="0"/>
              </p:cNvCxnSpPr>
              <p:nvPr/>
            </p:nvCxnSpPr>
            <p:spPr>
              <a:xfrm rot="16200000" flipH="1">
                <a:off x="628076" y="3297897"/>
                <a:ext cx="598038" cy="5429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5A5CE30-4202-C546-B930-606418FA4DDE}"/>
                </a:ext>
              </a:extLst>
            </p:cNvPr>
            <p:cNvSpPr/>
            <p:nvPr/>
          </p:nvSpPr>
          <p:spPr>
            <a:xfrm>
              <a:off x="-1038972" y="1616148"/>
              <a:ext cx="4482851" cy="40769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41D647-DB22-E943-BF80-DF7EAC0C1D44}"/>
              </a:ext>
            </a:extLst>
          </p:cNvPr>
          <p:cNvGrpSpPr/>
          <p:nvPr/>
        </p:nvGrpSpPr>
        <p:grpSpPr>
          <a:xfrm>
            <a:off x="5769257" y="1969981"/>
            <a:ext cx="2116677" cy="4076984"/>
            <a:chOff x="3547528" y="1616148"/>
            <a:chExt cx="2116677" cy="40769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AC5B9-BB73-7745-B38A-6243EB3C79F5}"/>
                </a:ext>
              </a:extLst>
            </p:cNvPr>
            <p:cNvSpPr txBox="1"/>
            <p:nvPr/>
          </p:nvSpPr>
          <p:spPr>
            <a:xfrm>
              <a:off x="3664732" y="1616149"/>
              <a:ext cx="181453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Visualization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9DFAC6-4E3F-BB42-ABEF-D1E9E4CB21C4}"/>
                </a:ext>
              </a:extLst>
            </p:cNvPr>
            <p:cNvGrpSpPr/>
            <p:nvPr/>
          </p:nvGrpSpPr>
          <p:grpSpPr>
            <a:xfrm>
              <a:off x="3859451" y="2397297"/>
              <a:ext cx="1510748" cy="1742811"/>
              <a:chOff x="1073426" y="2397297"/>
              <a:chExt cx="1510748" cy="17428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7CE6F6A6-5C3B-514B-A562-854F21A54F34}"/>
                  </a:ext>
                </a:extLst>
              </p:cNvPr>
              <p:cNvSpPr/>
              <p:nvPr/>
            </p:nvSpPr>
            <p:spPr>
              <a:xfrm>
                <a:off x="1187185" y="2397297"/>
                <a:ext cx="1283229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C2C7884-F786-234F-8B13-C2A6E22EF521}"/>
                  </a:ext>
                </a:extLst>
              </p:cNvPr>
              <p:cNvSpPr/>
              <p:nvPr/>
            </p:nvSpPr>
            <p:spPr>
              <a:xfrm>
                <a:off x="1073426" y="3535810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310</a:t>
                </a:r>
              </a:p>
              <a:p>
                <a:pPr algn="ctr"/>
                <a:r>
                  <a:rPr lang="en-US" sz="1600" dirty="0"/>
                  <a:t>Intro to Viz</a:t>
                </a:r>
              </a:p>
            </p:txBody>
          </p:sp>
          <p:cxnSp>
            <p:nvCxnSpPr>
              <p:cNvPr id="35" name="Curved Connector 34">
                <a:extLst>
                  <a:ext uri="{FF2B5EF4-FFF2-40B4-BE49-F238E27FC236}">
                    <a16:creationId xmlns:a16="http://schemas.microsoft.com/office/drawing/2014/main" id="{8B9D0885-3960-6749-B45C-0D6BEF216EFE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>
              <a:xfrm rot="5400000">
                <a:off x="1561693" y="3268702"/>
                <a:ext cx="534215" cy="1270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4E42BC-2ECB-B34A-B85B-FC0E472E7346}"/>
                </a:ext>
              </a:extLst>
            </p:cNvPr>
            <p:cNvSpPr/>
            <p:nvPr/>
          </p:nvSpPr>
          <p:spPr>
            <a:xfrm>
              <a:off x="3547528" y="1616148"/>
              <a:ext cx="2116677" cy="40769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D72943E-7520-A94C-806D-D05560CADA34}"/>
              </a:ext>
            </a:extLst>
          </p:cNvPr>
          <p:cNvGrpSpPr/>
          <p:nvPr/>
        </p:nvGrpSpPr>
        <p:grpSpPr>
          <a:xfrm>
            <a:off x="7989583" y="1969981"/>
            <a:ext cx="3105521" cy="4076985"/>
            <a:chOff x="5839416" y="1950102"/>
            <a:chExt cx="3105521" cy="4076985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D829E195-979F-D549-BDF1-2C52880120CA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rot="16200000" flipH="1">
              <a:off x="6770124" y="3259088"/>
              <a:ext cx="534215" cy="68713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C8AAEE9-2FD2-4649-8560-4919649DD598}"/>
                </a:ext>
              </a:extLst>
            </p:cNvPr>
            <p:cNvGrpSpPr/>
            <p:nvPr/>
          </p:nvGrpSpPr>
          <p:grpSpPr>
            <a:xfrm>
              <a:off x="5839416" y="1950102"/>
              <a:ext cx="3105521" cy="4076985"/>
              <a:chOff x="5767854" y="1616147"/>
              <a:chExt cx="3105521" cy="407698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0D2D2-39D8-5B4E-837E-363B811F4CF0}"/>
                  </a:ext>
                </a:extLst>
              </p:cNvPr>
              <p:cNvSpPr txBox="1"/>
              <p:nvPr/>
            </p:nvSpPr>
            <p:spPr>
              <a:xfrm>
                <a:off x="6108545" y="1618183"/>
                <a:ext cx="2590837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Statistical Learning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81755EC-A7C0-684E-BAB5-8509BFEC2C38}"/>
                  </a:ext>
                </a:extLst>
              </p:cNvPr>
              <p:cNvGrpSpPr/>
              <p:nvPr/>
            </p:nvGrpSpPr>
            <p:grpSpPr>
              <a:xfrm>
                <a:off x="5902675" y="2397297"/>
                <a:ext cx="2848537" cy="3189607"/>
                <a:chOff x="5918800" y="2388416"/>
                <a:chExt cx="2848537" cy="3189607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461915A-06B6-BE45-8FF1-5CB7A4526577}"/>
                    </a:ext>
                  </a:extLst>
                </p:cNvPr>
                <p:cNvGrpSpPr/>
                <p:nvPr/>
              </p:nvGrpSpPr>
              <p:grpSpPr>
                <a:xfrm>
                  <a:off x="6069707" y="2388416"/>
                  <a:ext cx="2697630" cy="1742811"/>
                  <a:chOff x="473030" y="3548932"/>
                  <a:chExt cx="2697630" cy="1742811"/>
                </a:xfrm>
              </p:grpSpPr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740E30BD-57B3-A445-BA29-A7111FA9DB6E}"/>
                      </a:ext>
                    </a:extLst>
                  </p:cNvPr>
                  <p:cNvSpPr/>
                  <p:nvPr/>
                </p:nvSpPr>
                <p:spPr>
                  <a:xfrm>
                    <a:off x="473030" y="3548932"/>
                    <a:ext cx="113703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DSCI 210</a:t>
                    </a:r>
                  </a:p>
                  <a:p>
                    <a:pPr algn="ctr"/>
                    <a:r>
                      <a:rPr lang="en-US" sz="1600" dirty="0"/>
                      <a:t>Survey</a:t>
                    </a:r>
                  </a:p>
                </p:txBody>
              </p:sp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BD1F3472-33FD-9645-9EE5-0B6119300990}"/>
                      </a:ext>
                    </a:extLst>
                  </p:cNvPr>
                  <p:cNvSpPr/>
                  <p:nvPr/>
                </p:nvSpPr>
                <p:spPr>
                  <a:xfrm>
                    <a:off x="1796383" y="3548932"/>
                    <a:ext cx="137427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210/310</a:t>
                    </a:r>
                  </a:p>
                  <a:p>
                    <a:pPr algn="ctr"/>
                    <a:r>
                      <a:rPr lang="en-US" sz="1600" dirty="0"/>
                      <a:t>Intro Stats</a:t>
                    </a:r>
                  </a:p>
                </p:txBody>
              </p:sp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B1BBF33C-73A4-D746-88B6-B2278399B1AB}"/>
                      </a:ext>
                    </a:extLst>
                  </p:cNvPr>
                  <p:cNvSpPr/>
                  <p:nvPr/>
                </p:nvSpPr>
                <p:spPr>
                  <a:xfrm>
                    <a:off x="1101488" y="4687445"/>
                    <a:ext cx="1254395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360</a:t>
                    </a:r>
                  </a:p>
                  <a:p>
                    <a:pPr algn="ctr"/>
                    <a:r>
                      <a:rPr lang="en-US" sz="1600" dirty="0"/>
                      <a:t>Regression</a:t>
                    </a:r>
                  </a:p>
                </p:txBody>
              </p:sp>
              <p:cxnSp>
                <p:nvCxnSpPr>
                  <p:cNvPr id="45" name="Curved Connector 44">
                    <a:extLst>
                      <a:ext uri="{FF2B5EF4-FFF2-40B4-BE49-F238E27FC236}">
                        <a16:creationId xmlns:a16="http://schemas.microsoft.com/office/drawing/2014/main" id="{F41626E9-E70A-8E43-95F8-5510BFD63FA2}"/>
                      </a:ext>
                    </a:extLst>
                  </p:cNvPr>
                  <p:cNvCxnSpPr>
                    <a:cxnSpLocks/>
                    <a:stCxn id="41" idx="2"/>
                    <a:endCxn id="42" idx="0"/>
                  </p:cNvCxnSpPr>
                  <p:nvPr/>
                </p:nvCxnSpPr>
                <p:spPr>
                  <a:xfrm rot="5400000">
                    <a:off x="1838997" y="4042919"/>
                    <a:ext cx="534215" cy="754836"/>
                  </a:xfrm>
                  <a:prstGeom prst="curvedConnector3">
                    <a:avLst>
                      <a:gd name="adj1" fmla="val 50000"/>
                    </a:avLst>
                  </a:prstGeom>
                  <a:ln w="381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E7D356C8-1A18-3646-86C7-520FC3BFBAC8}"/>
                    </a:ext>
                  </a:extLst>
                </p:cNvPr>
                <p:cNvSpPr/>
                <p:nvPr/>
              </p:nvSpPr>
              <p:spPr>
                <a:xfrm>
                  <a:off x="5918800" y="4792211"/>
                  <a:ext cx="1406562" cy="785812"/>
                </a:xfrm>
                <a:prstGeom prst="roundRect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415</a:t>
                  </a:r>
                </a:p>
                <a:p>
                  <a:pPr algn="ctr"/>
                  <a:r>
                    <a:rPr lang="en-US" sz="1600" dirty="0"/>
                    <a:t>Unsupervised</a:t>
                  </a:r>
                </a:p>
                <a:p>
                  <a:pPr algn="ctr"/>
                  <a:r>
                    <a:rPr lang="en-US" sz="1600" dirty="0"/>
                    <a:t>Learning </a:t>
                  </a: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E20CCF1-E476-474A-AE7F-1CB5250577D6}"/>
                    </a:ext>
                  </a:extLst>
                </p:cNvPr>
                <p:cNvSpPr/>
                <p:nvPr/>
              </p:nvSpPr>
              <p:spPr>
                <a:xfrm>
                  <a:off x="7420087" y="4772641"/>
                  <a:ext cx="1347249" cy="785812"/>
                </a:xfrm>
                <a:prstGeom prst="roundRect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425</a:t>
                  </a:r>
                </a:p>
                <a:p>
                  <a:pPr algn="ctr"/>
                  <a:r>
                    <a:rPr lang="en-US" sz="1600" dirty="0"/>
                    <a:t>Supervised</a:t>
                  </a:r>
                </a:p>
                <a:p>
                  <a:pPr algn="ctr"/>
                  <a:r>
                    <a:rPr lang="en-US" sz="1600" dirty="0"/>
                    <a:t>Learning</a:t>
                  </a:r>
                </a:p>
              </p:txBody>
            </p:sp>
            <p:cxnSp>
              <p:nvCxnSpPr>
                <p:cNvPr id="55" name="Curved Connector 54">
                  <a:extLst>
                    <a:ext uri="{FF2B5EF4-FFF2-40B4-BE49-F238E27FC236}">
                      <a16:creationId xmlns:a16="http://schemas.microsoft.com/office/drawing/2014/main" id="{CCC1204D-03E1-4247-AE3B-47526D8ACFC3}"/>
                    </a:ext>
                  </a:extLst>
                </p:cNvPr>
                <p:cNvCxnSpPr>
                  <a:cxnSpLocks/>
                  <a:stCxn id="42" idx="2"/>
                  <a:endCxn id="53" idx="0"/>
                </p:cNvCxnSpPr>
                <p:nvPr/>
              </p:nvCxnSpPr>
              <p:spPr>
                <a:xfrm rot="5400000">
                  <a:off x="6643230" y="4110078"/>
                  <a:ext cx="660984" cy="703282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urved Connector 57">
                  <a:extLst>
                    <a:ext uri="{FF2B5EF4-FFF2-40B4-BE49-F238E27FC236}">
                      <a16:creationId xmlns:a16="http://schemas.microsoft.com/office/drawing/2014/main" id="{C68C3899-7691-6E40-A475-FFBFA8A62E8F}"/>
                    </a:ext>
                  </a:extLst>
                </p:cNvPr>
                <p:cNvCxnSpPr>
                  <a:cxnSpLocks/>
                  <a:stCxn id="42" idx="2"/>
                  <a:endCxn id="54" idx="0"/>
                </p:cNvCxnSpPr>
                <p:nvPr/>
              </p:nvCxnSpPr>
              <p:spPr>
                <a:xfrm rot="16200000" flipH="1">
                  <a:off x="7388830" y="4067759"/>
                  <a:ext cx="641414" cy="768349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45E49AF-D818-8041-857C-BFCF4AEFBE46}"/>
                  </a:ext>
                </a:extLst>
              </p:cNvPr>
              <p:cNvSpPr/>
              <p:nvPr/>
            </p:nvSpPr>
            <p:spPr>
              <a:xfrm>
                <a:off x="5767854" y="1616147"/>
                <a:ext cx="3105521" cy="4076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52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EA05-D5FD-B3C0-7CFF-42BC7C2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79A94-7857-96A4-F751-A43EA38ED03E}"/>
              </a:ext>
            </a:extLst>
          </p:cNvPr>
          <p:cNvSpPr txBox="1"/>
          <p:nvPr/>
        </p:nvSpPr>
        <p:spPr>
          <a:xfrm>
            <a:off x="2465113" y="2389643"/>
            <a:ext cx="709423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Translate to Code</a:t>
            </a:r>
          </a:p>
          <a:p>
            <a:pPr algn="ctr"/>
            <a:r>
              <a:rPr lang="en-US" sz="3200" dirty="0">
                <a:latin typeface="+mj-lt"/>
              </a:rPr>
              <a:t>Implementing code from low code solutions</a:t>
            </a:r>
          </a:p>
        </p:txBody>
      </p:sp>
    </p:spTree>
    <p:extLst>
      <p:ext uri="{BB962C8B-B14F-4D97-AF65-F5344CB8AC3E}">
        <p14:creationId xmlns:p14="http://schemas.microsoft.com/office/powerpoint/2010/main" val="2971845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75549-70F9-62FD-0593-06255F6D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44" y="3732862"/>
            <a:ext cx="3496456" cy="2914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17A8D-0306-A679-8199-492C704E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3" y="1436166"/>
            <a:ext cx="8316460" cy="2296696"/>
          </a:xfrm>
          <a:prstGeom prst="rect">
            <a:avLst/>
          </a:prstGeom>
        </p:spPr>
      </p:pic>
      <p:sp>
        <p:nvSpPr>
          <p:cNvPr id="5" name="Bent Arrow 4">
            <a:extLst>
              <a:ext uri="{FF2B5EF4-FFF2-40B4-BE49-F238E27FC236}">
                <a16:creationId xmlns:a16="http://schemas.microsoft.com/office/drawing/2014/main" id="{43E31D0E-28A0-DB10-153E-1BD1AE987C9A}"/>
              </a:ext>
            </a:extLst>
          </p:cNvPr>
          <p:cNvSpPr/>
          <p:nvPr/>
        </p:nvSpPr>
        <p:spPr>
          <a:xfrm flipV="1">
            <a:off x="5771214" y="3732862"/>
            <a:ext cx="1933731" cy="1109272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1A305A-5B03-F862-1570-02626C47E7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Translate to Code </a:t>
            </a:r>
            <a:br>
              <a:rPr lang="en-US" dirty="0"/>
            </a:br>
            <a:r>
              <a:rPr lang="en-US" sz="3200" dirty="0"/>
              <a:t>From Tableau Prep to dplyr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07AB36B5-29F7-4EFC-F04C-6480D537E13D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938FC48-4AC0-1000-2579-3EB2BA490CF4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EEBB92C5-417A-CEFC-3F10-DEE6A70EC62A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3928651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6022-BD80-1234-BF81-F0A871BBE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2754-138A-5DB6-0096-4EC3980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Translate to Code </a:t>
            </a:r>
            <a:br>
              <a:rPr lang="en-US" dirty="0"/>
            </a:br>
            <a:r>
              <a:rPr lang="en-US" sz="3200" dirty="0"/>
              <a:t>From Graph Builder to ggplot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1B09C2C-E993-E463-4FB5-B45BF984AEEC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BFDF5292-FFA6-981A-1599-481F48E32723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06E88AA5-9C76-A76D-9D56-F5DBC9AB4E79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B6753-271E-855E-DADC-7379AB71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3" y="4362987"/>
            <a:ext cx="4826676" cy="2463967"/>
          </a:xfrm>
          <a:prstGeom prst="rect">
            <a:avLst/>
          </a:prstGeom>
        </p:spPr>
      </p:pic>
      <p:sp>
        <p:nvSpPr>
          <p:cNvPr id="4" name="Bent Arrow 3">
            <a:extLst>
              <a:ext uri="{FF2B5EF4-FFF2-40B4-BE49-F238E27FC236}">
                <a16:creationId xmlns:a16="http://schemas.microsoft.com/office/drawing/2014/main" id="{8F9F3FEA-F915-803E-DA54-362C4D73FF5F}"/>
              </a:ext>
            </a:extLst>
          </p:cNvPr>
          <p:cNvSpPr/>
          <p:nvPr/>
        </p:nvSpPr>
        <p:spPr>
          <a:xfrm rot="5400000" flipH="1">
            <a:off x="6204592" y="3981200"/>
            <a:ext cx="888481" cy="2659897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D48D4-F217-785F-8330-BFB57EF3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639397"/>
            <a:ext cx="5080000" cy="303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F135-3C82-1986-7CC4-08832BF97D3F}"/>
              </a:ext>
            </a:extLst>
          </p:cNvPr>
          <p:cNvSpPr txBox="1"/>
          <p:nvPr/>
        </p:nvSpPr>
        <p:spPr>
          <a:xfrm>
            <a:off x="4186013" y="1872359"/>
            <a:ext cx="2203617" cy="1837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Data: Mexico HC data</a:t>
            </a:r>
          </a:p>
          <a:p>
            <a:pPr>
              <a:lnSpc>
                <a:spcPct val="90000"/>
              </a:lnSpc>
            </a:pPr>
            <a:r>
              <a:rPr lang="en-US" dirty="0"/>
              <a:t>Geometry: Bar</a:t>
            </a:r>
          </a:p>
          <a:p>
            <a:pPr>
              <a:lnSpc>
                <a:spcPct val="90000"/>
              </a:lnSpc>
            </a:pPr>
            <a:r>
              <a:rPr lang="en-US" dirty="0"/>
              <a:t>Mappings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Year </a:t>
            </a:r>
            <a:r>
              <a:rPr lang="en-US" dirty="0">
                <a:sym typeface="Wingdings" panose="05000000000000000000" pitchFamily="2" charset="2"/>
              </a:rPr>
              <a:t> X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Spending  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Source  Hue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Wingdings" panose="05000000000000000000" pitchFamily="2" charset="2"/>
              </a:rPr>
              <a:t>Modifier: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308BC-8441-AA48-5C78-E68EA9AF9326}"/>
              </a:ext>
            </a:extLst>
          </p:cNvPr>
          <p:cNvSpPr txBox="1"/>
          <p:nvPr/>
        </p:nvSpPr>
        <p:spPr>
          <a:xfrm>
            <a:off x="4106375" y="1503027"/>
            <a:ext cx="23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Specification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44749-4ED8-C6E0-670F-CC0D75B7A366}"/>
              </a:ext>
            </a:extLst>
          </p:cNvPr>
          <p:cNvGrpSpPr/>
          <p:nvPr/>
        </p:nvGrpSpPr>
        <p:grpSpPr>
          <a:xfrm>
            <a:off x="4248137" y="2180493"/>
            <a:ext cx="7009958" cy="1166987"/>
            <a:chOff x="807751" y="2473465"/>
            <a:chExt cx="7009958" cy="11669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C0F4A6-B013-500C-0702-C3E810710B93}"/>
                </a:ext>
              </a:extLst>
            </p:cNvPr>
            <p:cNvSpPr/>
            <p:nvPr/>
          </p:nvSpPr>
          <p:spPr>
            <a:xfrm>
              <a:off x="807751" y="2716865"/>
              <a:ext cx="1829407" cy="923587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 w="38100">
              <a:solidFill>
                <a:srgbClr val="F4B183">
                  <a:alpha val="61176"/>
                </a:srgb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5EDDB0-2A42-20E5-F50F-6ACF35E630E5}"/>
                </a:ext>
              </a:extLst>
            </p:cNvPr>
            <p:cNvSpPr/>
            <p:nvPr/>
          </p:nvSpPr>
          <p:spPr>
            <a:xfrm>
              <a:off x="5463493" y="2473465"/>
              <a:ext cx="2354216" cy="95553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 w="38100">
              <a:solidFill>
                <a:srgbClr val="F4B183">
                  <a:alpha val="61176"/>
                </a:srgb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1FBC3096-BC40-4D4F-8701-8F8B59C4BBB7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 flipV="1">
              <a:off x="2637158" y="2951233"/>
              <a:ext cx="2826335" cy="22742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4B183">
                  <a:alpha val="61176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D7B022-0319-FDB6-D4C5-2BAB8CDEDA8B}"/>
              </a:ext>
            </a:extLst>
          </p:cNvPr>
          <p:cNvGrpSpPr/>
          <p:nvPr/>
        </p:nvGrpSpPr>
        <p:grpSpPr>
          <a:xfrm>
            <a:off x="4264993" y="3227105"/>
            <a:ext cx="7116669" cy="423951"/>
            <a:chOff x="-152220" y="2132829"/>
            <a:chExt cx="7116669" cy="4239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561F1-BA34-23D0-3B45-80E3992D518C}"/>
                </a:ext>
              </a:extLst>
            </p:cNvPr>
            <p:cNvSpPr/>
            <p:nvPr/>
          </p:nvSpPr>
          <p:spPr>
            <a:xfrm>
              <a:off x="-152220" y="2303298"/>
              <a:ext cx="1457273" cy="253482"/>
            </a:xfrm>
            <a:custGeom>
              <a:avLst/>
              <a:gdLst>
                <a:gd name="connsiteX0" fmla="*/ 0 w 1457273"/>
                <a:gd name="connsiteY0" fmla="*/ 0 h 253482"/>
                <a:gd name="connsiteX1" fmla="*/ 514903 w 1457273"/>
                <a:gd name="connsiteY1" fmla="*/ 0 h 253482"/>
                <a:gd name="connsiteX2" fmla="*/ 1015234 w 1457273"/>
                <a:gd name="connsiteY2" fmla="*/ 0 h 253482"/>
                <a:gd name="connsiteX3" fmla="*/ 1457273 w 1457273"/>
                <a:gd name="connsiteY3" fmla="*/ 0 h 253482"/>
                <a:gd name="connsiteX4" fmla="*/ 1457273 w 1457273"/>
                <a:gd name="connsiteY4" fmla="*/ 253482 h 253482"/>
                <a:gd name="connsiteX5" fmla="*/ 1000661 w 1457273"/>
                <a:gd name="connsiteY5" fmla="*/ 253482 h 253482"/>
                <a:gd name="connsiteX6" fmla="*/ 514903 w 1457273"/>
                <a:gd name="connsiteY6" fmla="*/ 253482 h 253482"/>
                <a:gd name="connsiteX7" fmla="*/ 0 w 1457273"/>
                <a:gd name="connsiteY7" fmla="*/ 253482 h 253482"/>
                <a:gd name="connsiteX8" fmla="*/ 0 w 1457273"/>
                <a:gd name="connsiteY8" fmla="*/ 0 h 25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273" h="253482" fill="none" extrusionOk="0">
                  <a:moveTo>
                    <a:pt x="0" y="0"/>
                  </a:moveTo>
                  <a:cubicBezTo>
                    <a:pt x="220974" y="-22044"/>
                    <a:pt x="311573" y="11728"/>
                    <a:pt x="514903" y="0"/>
                  </a:cubicBezTo>
                  <a:cubicBezTo>
                    <a:pt x="718233" y="-11728"/>
                    <a:pt x="783870" y="46965"/>
                    <a:pt x="1015234" y="0"/>
                  </a:cubicBezTo>
                  <a:cubicBezTo>
                    <a:pt x="1246598" y="-46965"/>
                    <a:pt x="1285096" y="8091"/>
                    <a:pt x="1457273" y="0"/>
                  </a:cubicBezTo>
                  <a:cubicBezTo>
                    <a:pt x="1470517" y="95857"/>
                    <a:pt x="1437182" y="151427"/>
                    <a:pt x="1457273" y="253482"/>
                  </a:cubicBezTo>
                  <a:cubicBezTo>
                    <a:pt x="1247212" y="257643"/>
                    <a:pt x="1219266" y="221354"/>
                    <a:pt x="1000661" y="253482"/>
                  </a:cubicBezTo>
                  <a:cubicBezTo>
                    <a:pt x="782056" y="285610"/>
                    <a:pt x="669187" y="197058"/>
                    <a:pt x="514903" y="253482"/>
                  </a:cubicBezTo>
                  <a:cubicBezTo>
                    <a:pt x="360619" y="309906"/>
                    <a:pt x="231386" y="230116"/>
                    <a:pt x="0" y="253482"/>
                  </a:cubicBezTo>
                  <a:cubicBezTo>
                    <a:pt x="-6100" y="155746"/>
                    <a:pt x="4736" y="118174"/>
                    <a:pt x="0" y="0"/>
                  </a:cubicBezTo>
                  <a:close/>
                </a:path>
                <a:path w="1457273" h="253482" stroke="0" extrusionOk="0">
                  <a:moveTo>
                    <a:pt x="0" y="0"/>
                  </a:moveTo>
                  <a:cubicBezTo>
                    <a:pt x="230413" y="-48596"/>
                    <a:pt x="332393" y="4102"/>
                    <a:pt x="471185" y="0"/>
                  </a:cubicBezTo>
                  <a:cubicBezTo>
                    <a:pt x="609978" y="-4102"/>
                    <a:pt x="815620" y="12255"/>
                    <a:pt x="913224" y="0"/>
                  </a:cubicBezTo>
                  <a:cubicBezTo>
                    <a:pt x="1010828" y="-12255"/>
                    <a:pt x="1263814" y="29375"/>
                    <a:pt x="1457273" y="0"/>
                  </a:cubicBezTo>
                  <a:cubicBezTo>
                    <a:pt x="1474540" y="68815"/>
                    <a:pt x="1449985" y="129687"/>
                    <a:pt x="1457273" y="253482"/>
                  </a:cubicBezTo>
                  <a:cubicBezTo>
                    <a:pt x="1307207" y="307006"/>
                    <a:pt x="1171663" y="236402"/>
                    <a:pt x="1000661" y="253482"/>
                  </a:cubicBezTo>
                  <a:cubicBezTo>
                    <a:pt x="829659" y="270562"/>
                    <a:pt x="654012" y="223353"/>
                    <a:pt x="485758" y="253482"/>
                  </a:cubicBezTo>
                  <a:cubicBezTo>
                    <a:pt x="317504" y="283611"/>
                    <a:pt x="125390" y="228434"/>
                    <a:pt x="0" y="253482"/>
                  </a:cubicBezTo>
                  <a:cubicBezTo>
                    <a:pt x="-18694" y="154238"/>
                    <a:pt x="26519" y="73508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0196"/>
              </a:schemeClr>
            </a:solidFill>
            <a:ln w="38100">
              <a:solidFill>
                <a:srgbClr val="C55A11">
                  <a:alpha val="66275"/>
                </a:srgb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B4C303-7F73-9B40-40A8-AFCEBF4B8ABE}"/>
                </a:ext>
              </a:extLst>
            </p:cNvPr>
            <p:cNvSpPr/>
            <p:nvPr/>
          </p:nvSpPr>
          <p:spPr>
            <a:xfrm>
              <a:off x="4369530" y="2132829"/>
              <a:ext cx="2594919" cy="295034"/>
            </a:xfrm>
            <a:custGeom>
              <a:avLst/>
              <a:gdLst>
                <a:gd name="connsiteX0" fmla="*/ 0 w 2594919"/>
                <a:gd name="connsiteY0" fmla="*/ 0 h 295034"/>
                <a:gd name="connsiteX1" fmla="*/ 544933 w 2594919"/>
                <a:gd name="connsiteY1" fmla="*/ 0 h 295034"/>
                <a:gd name="connsiteX2" fmla="*/ 1115815 w 2594919"/>
                <a:gd name="connsiteY2" fmla="*/ 0 h 295034"/>
                <a:gd name="connsiteX3" fmla="*/ 1686697 w 2594919"/>
                <a:gd name="connsiteY3" fmla="*/ 0 h 295034"/>
                <a:gd name="connsiteX4" fmla="*/ 2594919 w 2594919"/>
                <a:gd name="connsiteY4" fmla="*/ 0 h 295034"/>
                <a:gd name="connsiteX5" fmla="*/ 2594919 w 2594919"/>
                <a:gd name="connsiteY5" fmla="*/ 295034 h 295034"/>
                <a:gd name="connsiteX6" fmla="*/ 2024037 w 2594919"/>
                <a:gd name="connsiteY6" fmla="*/ 295034 h 295034"/>
                <a:gd name="connsiteX7" fmla="*/ 1479104 w 2594919"/>
                <a:gd name="connsiteY7" fmla="*/ 295034 h 295034"/>
                <a:gd name="connsiteX8" fmla="*/ 986069 w 2594919"/>
                <a:gd name="connsiteY8" fmla="*/ 295034 h 295034"/>
                <a:gd name="connsiteX9" fmla="*/ 518984 w 2594919"/>
                <a:gd name="connsiteY9" fmla="*/ 295034 h 295034"/>
                <a:gd name="connsiteX10" fmla="*/ 0 w 2594919"/>
                <a:gd name="connsiteY10" fmla="*/ 295034 h 295034"/>
                <a:gd name="connsiteX11" fmla="*/ 0 w 2594919"/>
                <a:gd name="connsiteY11" fmla="*/ 0 h 29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4919" h="295034" fill="none" extrusionOk="0">
                  <a:moveTo>
                    <a:pt x="0" y="0"/>
                  </a:moveTo>
                  <a:cubicBezTo>
                    <a:pt x="171293" y="-46655"/>
                    <a:pt x="345366" y="30058"/>
                    <a:pt x="544933" y="0"/>
                  </a:cubicBezTo>
                  <a:cubicBezTo>
                    <a:pt x="744500" y="-30058"/>
                    <a:pt x="873605" y="5677"/>
                    <a:pt x="1115815" y="0"/>
                  </a:cubicBezTo>
                  <a:cubicBezTo>
                    <a:pt x="1358025" y="-5677"/>
                    <a:pt x="1562590" y="4909"/>
                    <a:pt x="1686697" y="0"/>
                  </a:cubicBezTo>
                  <a:cubicBezTo>
                    <a:pt x="1810804" y="-4909"/>
                    <a:pt x="2379518" y="99881"/>
                    <a:pt x="2594919" y="0"/>
                  </a:cubicBezTo>
                  <a:cubicBezTo>
                    <a:pt x="2599147" y="104658"/>
                    <a:pt x="2577243" y="222242"/>
                    <a:pt x="2594919" y="295034"/>
                  </a:cubicBezTo>
                  <a:cubicBezTo>
                    <a:pt x="2394805" y="350264"/>
                    <a:pt x="2289132" y="236152"/>
                    <a:pt x="2024037" y="295034"/>
                  </a:cubicBezTo>
                  <a:cubicBezTo>
                    <a:pt x="1758942" y="353916"/>
                    <a:pt x="1607423" y="261720"/>
                    <a:pt x="1479104" y="295034"/>
                  </a:cubicBezTo>
                  <a:cubicBezTo>
                    <a:pt x="1350785" y="328348"/>
                    <a:pt x="1111439" y="290935"/>
                    <a:pt x="986069" y="295034"/>
                  </a:cubicBezTo>
                  <a:cubicBezTo>
                    <a:pt x="860699" y="299133"/>
                    <a:pt x="636621" y="254383"/>
                    <a:pt x="518984" y="295034"/>
                  </a:cubicBezTo>
                  <a:cubicBezTo>
                    <a:pt x="401347" y="335685"/>
                    <a:pt x="247496" y="281135"/>
                    <a:pt x="0" y="295034"/>
                  </a:cubicBezTo>
                  <a:cubicBezTo>
                    <a:pt x="-4271" y="161218"/>
                    <a:pt x="9275" y="107382"/>
                    <a:pt x="0" y="0"/>
                  </a:cubicBezTo>
                  <a:close/>
                </a:path>
                <a:path w="2594919" h="295034" stroke="0" extrusionOk="0">
                  <a:moveTo>
                    <a:pt x="0" y="0"/>
                  </a:moveTo>
                  <a:cubicBezTo>
                    <a:pt x="226284" y="-47650"/>
                    <a:pt x="313164" y="48799"/>
                    <a:pt x="467085" y="0"/>
                  </a:cubicBezTo>
                  <a:cubicBezTo>
                    <a:pt x="621006" y="-48799"/>
                    <a:pt x="717445" y="8813"/>
                    <a:pt x="934171" y="0"/>
                  </a:cubicBezTo>
                  <a:cubicBezTo>
                    <a:pt x="1150897" y="-8813"/>
                    <a:pt x="1217987" y="47800"/>
                    <a:pt x="1427205" y="0"/>
                  </a:cubicBezTo>
                  <a:cubicBezTo>
                    <a:pt x="1636423" y="-47800"/>
                    <a:pt x="1776525" y="35619"/>
                    <a:pt x="1972138" y="0"/>
                  </a:cubicBezTo>
                  <a:cubicBezTo>
                    <a:pt x="2167751" y="-35619"/>
                    <a:pt x="2463013" y="33133"/>
                    <a:pt x="2594919" y="0"/>
                  </a:cubicBezTo>
                  <a:cubicBezTo>
                    <a:pt x="2605998" y="70845"/>
                    <a:pt x="2567598" y="172126"/>
                    <a:pt x="2594919" y="295034"/>
                  </a:cubicBezTo>
                  <a:cubicBezTo>
                    <a:pt x="2414639" y="314024"/>
                    <a:pt x="2276085" y="266143"/>
                    <a:pt x="2049986" y="295034"/>
                  </a:cubicBezTo>
                  <a:cubicBezTo>
                    <a:pt x="1823887" y="323925"/>
                    <a:pt x="1670732" y="279444"/>
                    <a:pt x="1556951" y="295034"/>
                  </a:cubicBezTo>
                  <a:cubicBezTo>
                    <a:pt x="1443171" y="310624"/>
                    <a:pt x="1183042" y="284771"/>
                    <a:pt x="986069" y="295034"/>
                  </a:cubicBezTo>
                  <a:cubicBezTo>
                    <a:pt x="789096" y="305297"/>
                    <a:pt x="635116" y="250502"/>
                    <a:pt x="544933" y="295034"/>
                  </a:cubicBezTo>
                  <a:cubicBezTo>
                    <a:pt x="454750" y="339566"/>
                    <a:pt x="248631" y="251657"/>
                    <a:pt x="0" y="295034"/>
                  </a:cubicBezTo>
                  <a:cubicBezTo>
                    <a:pt x="-16760" y="177851"/>
                    <a:pt x="423" y="122398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0196"/>
              </a:schemeClr>
            </a:solidFill>
            <a:ln w="38100">
              <a:solidFill>
                <a:srgbClr val="C55A11">
                  <a:alpha val="66275"/>
                </a:srgb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81091C9A-F683-8176-90EB-5BAD35E4A04B}"/>
                </a:ext>
              </a:extLst>
            </p:cNvPr>
            <p:cNvCxnSpPr>
              <a:cxnSpLocks/>
              <a:stCxn id="17" idx="2"/>
              <a:endCxn id="18" idx="2"/>
            </p:cNvCxnSpPr>
            <p:nvPr/>
          </p:nvCxnSpPr>
          <p:spPr>
            <a:xfrm rot="5400000" flipH="1" flipV="1">
              <a:off x="3057244" y="-52965"/>
              <a:ext cx="128917" cy="5090573"/>
            </a:xfrm>
            <a:prstGeom prst="curvedConnector3">
              <a:avLst>
                <a:gd name="adj1" fmla="val -177323"/>
              </a:avLst>
            </a:prstGeom>
            <a:ln w="38100">
              <a:solidFill>
                <a:srgbClr val="C55A11">
                  <a:alpha val="66275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555678-11DF-B61A-99B2-A625C80E6837}"/>
              </a:ext>
            </a:extLst>
          </p:cNvPr>
          <p:cNvGrpSpPr/>
          <p:nvPr/>
        </p:nvGrpSpPr>
        <p:grpSpPr>
          <a:xfrm>
            <a:off x="4264994" y="2140556"/>
            <a:ext cx="4521749" cy="293759"/>
            <a:chOff x="745627" y="2690649"/>
            <a:chExt cx="4521749" cy="29375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B96C3D-1703-283A-B853-7BAED44C5A47}"/>
                </a:ext>
              </a:extLst>
            </p:cNvPr>
            <p:cNvSpPr/>
            <p:nvPr/>
          </p:nvSpPr>
          <p:spPr>
            <a:xfrm>
              <a:off x="745627" y="2690649"/>
              <a:ext cx="1829407" cy="249622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 w="38100">
              <a:solidFill>
                <a:srgbClr val="00B0F0">
                  <a:alpha val="39216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1D5209-469E-5202-598D-C85332AB86CC}"/>
                </a:ext>
              </a:extLst>
            </p:cNvPr>
            <p:cNvSpPr/>
            <p:nvPr/>
          </p:nvSpPr>
          <p:spPr>
            <a:xfrm>
              <a:off x="4091766" y="2745393"/>
              <a:ext cx="1175610" cy="239015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 w="38100">
              <a:solidFill>
                <a:srgbClr val="00B0F0">
                  <a:alpha val="39216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0C0F96CC-10E4-3648-C126-97CB38BC9969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2575034" y="2815460"/>
              <a:ext cx="1516732" cy="494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F0">
                  <a:alpha val="39216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AAB030-C78D-695C-F5F6-B19118CF886A}"/>
              </a:ext>
            </a:extLst>
          </p:cNvPr>
          <p:cNvGrpSpPr/>
          <p:nvPr/>
        </p:nvGrpSpPr>
        <p:grpSpPr>
          <a:xfrm>
            <a:off x="4248138" y="1825283"/>
            <a:ext cx="7528496" cy="295035"/>
            <a:chOff x="745627" y="2645236"/>
            <a:chExt cx="7528496" cy="2950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D4577-594C-6C8D-70A8-95194B9CFF32}"/>
                </a:ext>
              </a:extLst>
            </p:cNvPr>
            <p:cNvSpPr/>
            <p:nvPr/>
          </p:nvSpPr>
          <p:spPr>
            <a:xfrm>
              <a:off x="745627" y="2713133"/>
              <a:ext cx="2141492" cy="227138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38100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458377-C709-CB08-1CC9-745C89D2043C}"/>
                </a:ext>
              </a:extLst>
            </p:cNvPr>
            <p:cNvSpPr/>
            <p:nvPr/>
          </p:nvSpPr>
          <p:spPr>
            <a:xfrm>
              <a:off x="5834178" y="2645236"/>
              <a:ext cx="2439945" cy="295035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38100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AD36930E-5A3E-1168-6864-5B6447034716}"/>
                </a:ext>
              </a:extLst>
            </p:cNvPr>
            <p:cNvCxnSpPr>
              <a:cxnSpLocks/>
              <a:stCxn id="25" idx="3"/>
              <a:endCxn id="26" idx="0"/>
            </p:cNvCxnSpPr>
            <p:nvPr/>
          </p:nvCxnSpPr>
          <p:spPr>
            <a:xfrm flipV="1">
              <a:off x="2887119" y="2645236"/>
              <a:ext cx="4167032" cy="181466"/>
            </a:xfrm>
            <a:prstGeom prst="curvedConnector4">
              <a:avLst>
                <a:gd name="adj1" fmla="val 14604"/>
                <a:gd name="adj2" fmla="val 225974"/>
              </a:avLst>
            </a:prstGeom>
            <a:ln w="381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41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F414-8D46-1801-C34F-252391E7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8B2B-5BA2-72F1-DC96-3C81D923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EDDE-A1E5-C2C1-2E2F-EFC210633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5625"/>
            <a:ext cx="1095292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Group work works. </a:t>
            </a:r>
            <a:r>
              <a:rPr lang="en-US" sz="2400" dirty="0"/>
              <a:t>Students work together on challenging tasks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Agnostic. </a:t>
            </a:r>
            <a:r>
              <a:rPr lang="en-US" sz="2400" dirty="0"/>
              <a:t>Decouple the core concepts and technology.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80% Rule</a:t>
            </a:r>
            <a:r>
              <a:rPr lang="en-US" dirty="0"/>
              <a:t>. </a:t>
            </a:r>
            <a:r>
              <a:rPr lang="en-US" sz="2400" dirty="0"/>
              <a:t>Don’t ignore where a data scientist spends all her time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Payoff. </a:t>
            </a:r>
            <a:r>
              <a:rPr lang="en-US" dirty="0"/>
              <a:t>..</a:t>
            </a:r>
            <a:r>
              <a:rPr lang="en-US" sz="2400" dirty="0"/>
              <a:t>. but always work toward some insight.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Low Code.  </a:t>
            </a:r>
            <a:r>
              <a:rPr lang="en-US" sz="2400" dirty="0"/>
              <a:t>Teach them data science with minimal code first.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Translate to Code. </a:t>
            </a:r>
            <a:r>
              <a:rPr lang="en-US" sz="2400" dirty="0"/>
              <a:t>Implement code for low code solutions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23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5297"/>
            <a:ext cx="9144000" cy="1847125"/>
          </a:xfrm>
        </p:spPr>
        <p:txBody>
          <a:bodyPr>
            <a:normAutofit/>
          </a:bodyPr>
          <a:lstStyle/>
          <a:p>
            <a:r>
              <a:rPr lang="en-US" sz="5400" dirty="0"/>
              <a:t>Thanks for attending!</a:t>
            </a:r>
            <a:br>
              <a:rPr lang="en-US" sz="4400" dirty="0"/>
            </a:br>
            <a:r>
              <a:rPr lang="en-US" sz="3200" dirty="0"/>
              <a:t>Feel free to reach 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B67ED-BBA6-46BB-9FFD-A7D0D94BD27E}"/>
              </a:ext>
            </a:extLst>
          </p:cNvPr>
          <p:cNvSpPr txBox="1"/>
          <p:nvPr/>
        </p:nvSpPr>
        <p:spPr>
          <a:xfrm>
            <a:off x="4852134" y="5349777"/>
            <a:ext cx="2487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Todd Iverson</a:t>
            </a:r>
          </a:p>
          <a:p>
            <a:pPr algn="ctr"/>
            <a:r>
              <a:rPr lang="en-US" sz="2000" dirty="0"/>
              <a:t>tiverson@winona.edu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C4E0C-51F0-2754-21E3-0C3FFA0F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46" y="2888300"/>
            <a:ext cx="2467708" cy="246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269EE-DCC4-6837-B458-6EC547F2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778" y="4548778"/>
            <a:ext cx="2309222" cy="230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BBAD7E-C98B-1151-EA0B-3C3DB206D81D}"/>
              </a:ext>
            </a:extLst>
          </p:cNvPr>
          <p:cNvSpPr txBox="1"/>
          <p:nvPr/>
        </p:nvSpPr>
        <p:spPr>
          <a:xfrm>
            <a:off x="10037531" y="4179446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Slides and more</a:t>
            </a:r>
          </a:p>
        </p:txBody>
      </p:sp>
    </p:spTree>
    <p:extLst>
      <p:ext uri="{BB962C8B-B14F-4D97-AF65-F5344CB8AC3E}">
        <p14:creationId xmlns:p14="http://schemas.microsoft.com/office/powerpoint/2010/main" val="3922670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9C9B-9822-67BC-6F27-21E7DB11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230-F4A2-8A10-B92C-907BEAE78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permits</a:t>
            </a:r>
          </a:p>
        </p:txBody>
      </p:sp>
    </p:spTree>
    <p:extLst>
      <p:ext uri="{BB962C8B-B14F-4D97-AF65-F5344CB8AC3E}">
        <p14:creationId xmlns:p14="http://schemas.microsoft.com/office/powerpoint/2010/main" val="3079089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1F33-8539-00A3-BA0F-E15243BA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2750-EB15-B86C-13CA-78D629DC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Purchasing Snowshoes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E8B3-B410-5FA5-4027-FA437B64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8213436" cy="422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BB1915-A252-C01D-A8BD-3AC600AE9B14}"/>
              </a:ext>
            </a:extLst>
          </p:cNvPr>
          <p:cNvSpPr/>
          <p:nvPr/>
        </p:nvSpPr>
        <p:spPr>
          <a:xfrm>
            <a:off x="838200" y="5969655"/>
            <a:ext cx="6106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http://statsclass.org/dsci210/Dataverbs/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F30B4-CE5C-AB23-62EA-BD2C95DCE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985" y="4360985"/>
            <a:ext cx="2497015" cy="24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0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F350-895E-9B87-DE83-5D87A144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961C-FAB3-7F1D-F8A9-61DD85BA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Exercise 3</a:t>
            </a:r>
            <a:br>
              <a:rPr lang="en-US" sz="3600" dirty="0"/>
            </a:br>
            <a:r>
              <a:rPr lang="en-US" sz="3600" dirty="0"/>
              <a:t>Make your own rule (different than mine)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C5877-2172-B445-851F-FCDE4896AC74}"/>
              </a:ext>
            </a:extLst>
          </p:cNvPr>
          <p:cNvSpPr/>
          <p:nvPr/>
        </p:nvSpPr>
        <p:spPr>
          <a:xfrm>
            <a:off x="600364" y="5969655"/>
            <a:ext cx="804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http://www.statsclass.org/dsci210/CART/train.html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9C614-6790-9323-0AAC-9B700522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4" y="1805687"/>
            <a:ext cx="9494533" cy="409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E14DC-566E-E11C-AADA-E8E0B0C9DB33}"/>
              </a:ext>
            </a:extLst>
          </p:cNvPr>
          <p:cNvSpPr/>
          <p:nvPr/>
        </p:nvSpPr>
        <p:spPr>
          <a:xfrm>
            <a:off x="600364" y="6308209"/>
            <a:ext cx="536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http://www.statsclass.org/dsci210/CART/test.html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1D104-262E-6DBA-DE92-BDF52BB4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39" y="2796810"/>
            <a:ext cx="1770184" cy="177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502E9-38CA-0463-E600-08E8BB855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139" y="4907357"/>
            <a:ext cx="1770184" cy="1770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4514D-1B13-B66F-DB87-9B470EA6289E}"/>
              </a:ext>
            </a:extLst>
          </p:cNvPr>
          <p:cNvSpPr txBox="1"/>
          <p:nvPr/>
        </p:nvSpPr>
        <p:spPr>
          <a:xfrm>
            <a:off x="10792250" y="2427478"/>
            <a:ext cx="74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125B1-D752-39AB-64AE-6CC1B8C8A481}"/>
              </a:ext>
            </a:extLst>
          </p:cNvPr>
          <p:cNvSpPr txBox="1"/>
          <p:nvPr/>
        </p:nvSpPr>
        <p:spPr>
          <a:xfrm>
            <a:off x="10792250" y="4566994"/>
            <a:ext cx="63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45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A6FF-E87D-4841-9AD2-774772CD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12269"/>
          </a:xfrm>
        </p:spPr>
        <p:txBody>
          <a:bodyPr>
            <a:normAutofit/>
          </a:bodyPr>
          <a:lstStyle/>
          <a:p>
            <a:r>
              <a:rPr lang="en-US" dirty="0"/>
              <a:t>The Introductory Course</a:t>
            </a:r>
            <a:endParaRPr lang="en-US" sz="36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41D647-DB22-E943-BF80-DF7EAC0C1D44}"/>
              </a:ext>
            </a:extLst>
          </p:cNvPr>
          <p:cNvGrpSpPr/>
          <p:nvPr/>
        </p:nvGrpSpPr>
        <p:grpSpPr>
          <a:xfrm>
            <a:off x="5143091" y="1950103"/>
            <a:ext cx="2116677" cy="4076984"/>
            <a:chOff x="3547528" y="1616148"/>
            <a:chExt cx="2116677" cy="40769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AC5B9-BB73-7745-B38A-6243EB3C79F5}"/>
                </a:ext>
              </a:extLst>
            </p:cNvPr>
            <p:cNvSpPr txBox="1"/>
            <p:nvPr/>
          </p:nvSpPr>
          <p:spPr>
            <a:xfrm>
              <a:off x="3664732" y="1616149"/>
              <a:ext cx="181453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Visualization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9DFAC6-4E3F-BB42-ABEF-D1E9E4CB21C4}"/>
                </a:ext>
              </a:extLst>
            </p:cNvPr>
            <p:cNvGrpSpPr/>
            <p:nvPr/>
          </p:nvGrpSpPr>
          <p:grpSpPr>
            <a:xfrm>
              <a:off x="3859451" y="2397297"/>
              <a:ext cx="1510748" cy="1742811"/>
              <a:chOff x="1073426" y="2397297"/>
              <a:chExt cx="1510748" cy="17428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7CE6F6A6-5C3B-514B-A562-854F21A54F34}"/>
                  </a:ext>
                </a:extLst>
              </p:cNvPr>
              <p:cNvSpPr/>
              <p:nvPr/>
            </p:nvSpPr>
            <p:spPr>
              <a:xfrm>
                <a:off x="1187185" y="2397297"/>
                <a:ext cx="1283229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C2C7884-F786-234F-8B13-C2A6E22EF521}"/>
                  </a:ext>
                </a:extLst>
              </p:cNvPr>
              <p:cNvSpPr/>
              <p:nvPr/>
            </p:nvSpPr>
            <p:spPr>
              <a:xfrm>
                <a:off x="1073426" y="3535810"/>
                <a:ext cx="1510748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310</a:t>
                </a:r>
              </a:p>
              <a:p>
                <a:pPr algn="ctr"/>
                <a:r>
                  <a:rPr lang="en-US" sz="1600" dirty="0"/>
                  <a:t>Intro to Viz</a:t>
                </a:r>
              </a:p>
            </p:txBody>
          </p:sp>
          <p:cxnSp>
            <p:nvCxnSpPr>
              <p:cNvPr id="35" name="Curved Connector 34">
                <a:extLst>
                  <a:ext uri="{FF2B5EF4-FFF2-40B4-BE49-F238E27FC236}">
                    <a16:creationId xmlns:a16="http://schemas.microsoft.com/office/drawing/2014/main" id="{8B9D0885-3960-6749-B45C-0D6BEF216EFE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>
              <a:xfrm rot="5400000">
                <a:off x="1561693" y="3268702"/>
                <a:ext cx="534215" cy="12700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4E42BC-2ECB-B34A-B85B-FC0E472E7346}"/>
                </a:ext>
              </a:extLst>
            </p:cNvPr>
            <p:cNvSpPr/>
            <p:nvPr/>
          </p:nvSpPr>
          <p:spPr>
            <a:xfrm>
              <a:off x="3547528" y="1616148"/>
              <a:ext cx="2116677" cy="40769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3068D-8AF0-C16D-BCE2-D7E7F726E7B1}"/>
              </a:ext>
            </a:extLst>
          </p:cNvPr>
          <p:cNvGrpSpPr/>
          <p:nvPr/>
        </p:nvGrpSpPr>
        <p:grpSpPr>
          <a:xfrm>
            <a:off x="556591" y="1950103"/>
            <a:ext cx="4482851" cy="4076986"/>
            <a:chOff x="-1038972" y="1616147"/>
            <a:chExt cx="4482851" cy="40769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34FD9-B51C-BC47-528E-E5A41CA68112}"/>
                </a:ext>
              </a:extLst>
            </p:cNvPr>
            <p:cNvSpPr txBox="1"/>
            <p:nvPr/>
          </p:nvSpPr>
          <p:spPr>
            <a:xfrm>
              <a:off x="-82135" y="1616147"/>
              <a:ext cx="2565831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 Management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FE5B35-CADD-F3A7-015E-E435632EC1B6}"/>
                </a:ext>
              </a:extLst>
            </p:cNvPr>
            <p:cNvGrpSpPr/>
            <p:nvPr/>
          </p:nvGrpSpPr>
          <p:grpSpPr>
            <a:xfrm>
              <a:off x="-970315" y="2333473"/>
              <a:ext cx="4332201" cy="1806634"/>
              <a:chOff x="-1246716" y="2397295"/>
              <a:chExt cx="4332201" cy="180663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0C74C6-FF0B-996E-7C22-1662EAC196D6}"/>
                  </a:ext>
                </a:extLst>
              </p:cNvPr>
              <p:cNvSpPr/>
              <p:nvPr/>
            </p:nvSpPr>
            <p:spPr>
              <a:xfrm>
                <a:off x="169007" y="2397295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849323C-E9DE-C6A4-9FCB-8ECE3B6804C3}"/>
                  </a:ext>
                </a:extLst>
              </p:cNvPr>
              <p:cNvSpPr/>
              <p:nvPr/>
            </p:nvSpPr>
            <p:spPr>
              <a:xfrm>
                <a:off x="-1246716" y="3599631"/>
                <a:ext cx="1361797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325</a:t>
                </a:r>
              </a:p>
              <a:p>
                <a:pPr algn="ctr"/>
                <a:r>
                  <a:rPr lang="en-US" sz="1600" dirty="0"/>
                  <a:t>Structured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CBED281-9A43-275B-87DC-E92F742A1AB8}"/>
                  </a:ext>
                </a:extLst>
              </p:cNvPr>
              <p:cNvSpPr/>
              <p:nvPr/>
            </p:nvSpPr>
            <p:spPr>
              <a:xfrm>
                <a:off x="1673405" y="3599631"/>
                <a:ext cx="1412080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330</a:t>
                </a:r>
              </a:p>
              <a:p>
                <a:pPr algn="ctr"/>
                <a:r>
                  <a:rPr lang="en-US" sz="1600" dirty="0"/>
                  <a:t>Unstructured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FAB8629-C087-137A-E39B-3AE745C83462}"/>
                  </a:ext>
                </a:extLst>
              </p:cNvPr>
              <p:cNvSpPr/>
              <p:nvPr/>
            </p:nvSpPr>
            <p:spPr>
              <a:xfrm>
                <a:off x="286539" y="3599631"/>
                <a:ext cx="1286542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326</a:t>
                </a:r>
              </a:p>
              <a:p>
                <a:pPr algn="ctr"/>
                <a:r>
                  <a:rPr lang="en-US" sz="1600" dirty="0"/>
                  <a:t>DS @ Scale</a:t>
                </a:r>
              </a:p>
            </p:txBody>
          </p: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BA623D0-273B-05C3-00E4-521C7DBCD168}"/>
                  </a:ext>
                </a:extLst>
              </p:cNvPr>
              <p:cNvCxnSpPr>
                <a:cxnSpLocks/>
                <a:stCxn id="15" idx="2"/>
                <a:endCxn id="17" idx="0"/>
              </p:cNvCxnSpPr>
              <p:nvPr/>
            </p:nvCxnSpPr>
            <p:spPr>
              <a:xfrm rot="5400000">
                <a:off x="-119737" y="2555513"/>
                <a:ext cx="598038" cy="1490198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73D1B38-73E0-F0D9-46A1-788F767A3267}"/>
                  </a:ext>
                </a:extLst>
              </p:cNvPr>
              <p:cNvCxnSpPr>
                <a:cxnSpLocks/>
                <a:stCxn id="15" idx="2"/>
                <a:endCxn id="18" idx="0"/>
              </p:cNvCxnSpPr>
              <p:nvPr/>
            </p:nvCxnSpPr>
            <p:spPr>
              <a:xfrm rot="16200000" flipH="1">
                <a:off x="1352894" y="2573080"/>
                <a:ext cx="598038" cy="1455064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BAC2F36C-AB67-2404-E869-163FEF47D1B9}"/>
                  </a:ext>
                </a:extLst>
              </p:cNvPr>
              <p:cNvCxnSpPr>
                <a:cxnSpLocks/>
                <a:stCxn id="15" idx="2"/>
                <a:endCxn id="20" idx="0"/>
              </p:cNvCxnSpPr>
              <p:nvPr/>
            </p:nvCxnSpPr>
            <p:spPr>
              <a:xfrm rot="16200000" flipH="1">
                <a:off x="628076" y="3297897"/>
                <a:ext cx="598038" cy="5429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A261F1-ABA1-1664-855F-1336E9CA2441}"/>
                </a:ext>
              </a:extLst>
            </p:cNvPr>
            <p:cNvSpPr/>
            <p:nvPr/>
          </p:nvSpPr>
          <p:spPr>
            <a:xfrm>
              <a:off x="-1038972" y="1616148"/>
              <a:ext cx="4482851" cy="40769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AB56D8-6DD7-B904-20DE-34778A284FA8}"/>
              </a:ext>
            </a:extLst>
          </p:cNvPr>
          <p:cNvGrpSpPr/>
          <p:nvPr/>
        </p:nvGrpSpPr>
        <p:grpSpPr>
          <a:xfrm>
            <a:off x="7363417" y="1950103"/>
            <a:ext cx="3105521" cy="4076985"/>
            <a:chOff x="5839416" y="1950102"/>
            <a:chExt cx="3105521" cy="4076985"/>
          </a:xfrm>
        </p:grpSpPr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D8AEFFA-9E35-0D65-DDF7-D982D72DBAB7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>
            <a:xfrm rot="16200000" flipH="1">
              <a:off x="6770124" y="3259088"/>
              <a:ext cx="534215" cy="687137"/>
            </a:xfrm>
            <a:prstGeom prst="curvedConnector3">
              <a:avLst>
                <a:gd name="adj1" fmla="val 50000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739866-64A9-65C5-E6DE-D4457494BCA2}"/>
                </a:ext>
              </a:extLst>
            </p:cNvPr>
            <p:cNvGrpSpPr/>
            <p:nvPr/>
          </p:nvGrpSpPr>
          <p:grpSpPr>
            <a:xfrm>
              <a:off x="5839416" y="1950102"/>
              <a:ext cx="3105521" cy="4076985"/>
              <a:chOff x="5767854" y="1616147"/>
              <a:chExt cx="3105521" cy="407698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912D76-71A2-A2E8-0EEE-8A96AA3F3DF2}"/>
                  </a:ext>
                </a:extLst>
              </p:cNvPr>
              <p:cNvSpPr txBox="1"/>
              <p:nvPr/>
            </p:nvSpPr>
            <p:spPr>
              <a:xfrm>
                <a:off x="6108545" y="1618183"/>
                <a:ext cx="2590837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Statistical Learning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A7B9264-06D5-7B2A-AD2A-9B2C03D01773}"/>
                  </a:ext>
                </a:extLst>
              </p:cNvPr>
              <p:cNvGrpSpPr/>
              <p:nvPr/>
            </p:nvGrpSpPr>
            <p:grpSpPr>
              <a:xfrm>
                <a:off x="5902675" y="2397297"/>
                <a:ext cx="2848537" cy="3189607"/>
                <a:chOff x="5918800" y="2388416"/>
                <a:chExt cx="2848537" cy="318960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D13248E-07AD-0BBF-A25F-B00B0A00ED5B}"/>
                    </a:ext>
                  </a:extLst>
                </p:cNvPr>
                <p:cNvGrpSpPr/>
                <p:nvPr/>
              </p:nvGrpSpPr>
              <p:grpSpPr>
                <a:xfrm>
                  <a:off x="6069707" y="2388416"/>
                  <a:ext cx="2697630" cy="1742811"/>
                  <a:chOff x="473030" y="3548932"/>
                  <a:chExt cx="2697630" cy="1742811"/>
                </a:xfrm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31F9201D-71E6-05AF-3D8B-700BEFBDBEF0}"/>
                      </a:ext>
                    </a:extLst>
                  </p:cNvPr>
                  <p:cNvSpPr/>
                  <p:nvPr/>
                </p:nvSpPr>
                <p:spPr>
                  <a:xfrm>
                    <a:off x="473030" y="3548932"/>
                    <a:ext cx="113703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DSCI 210</a:t>
                    </a:r>
                  </a:p>
                  <a:p>
                    <a:pPr algn="ctr"/>
                    <a:r>
                      <a:rPr lang="en-US" sz="1600" dirty="0"/>
                      <a:t>Survey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C9D012CC-EB61-7171-7790-E982855A71D9}"/>
                      </a:ext>
                    </a:extLst>
                  </p:cNvPr>
                  <p:cNvSpPr/>
                  <p:nvPr/>
                </p:nvSpPr>
                <p:spPr>
                  <a:xfrm>
                    <a:off x="1796383" y="3548932"/>
                    <a:ext cx="1374277" cy="604298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210/310</a:t>
                    </a:r>
                  </a:p>
                  <a:p>
                    <a:pPr algn="ctr"/>
                    <a:r>
                      <a:rPr lang="en-US" sz="1600" dirty="0"/>
                      <a:t>Intro Stats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6053A0EF-58D7-6A42-4DAD-CF07CBD3AD9C}"/>
                      </a:ext>
                    </a:extLst>
                  </p:cNvPr>
                  <p:cNvSpPr/>
                  <p:nvPr/>
                </p:nvSpPr>
                <p:spPr>
                  <a:xfrm>
                    <a:off x="1101488" y="4687445"/>
                    <a:ext cx="1254395" cy="604298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360</a:t>
                    </a:r>
                  </a:p>
                  <a:p>
                    <a:pPr algn="ctr"/>
                    <a:r>
                      <a:rPr lang="en-US" sz="1600" dirty="0"/>
                      <a:t>Regression</a:t>
                    </a:r>
                  </a:p>
                </p:txBody>
              </p:sp>
              <p:cxnSp>
                <p:nvCxnSpPr>
                  <p:cNvPr id="49" name="Curved Connector 48">
                    <a:extLst>
                      <a:ext uri="{FF2B5EF4-FFF2-40B4-BE49-F238E27FC236}">
                        <a16:creationId xmlns:a16="http://schemas.microsoft.com/office/drawing/2014/main" id="{097DE230-0C10-4F26-11A1-C5DE80634A44}"/>
                      </a:ext>
                    </a:extLst>
                  </p:cNvPr>
                  <p:cNvCxnSpPr>
                    <a:cxnSpLocks/>
                    <a:stCxn id="46" idx="2"/>
                    <a:endCxn id="48" idx="0"/>
                  </p:cNvCxnSpPr>
                  <p:nvPr/>
                </p:nvCxnSpPr>
                <p:spPr>
                  <a:xfrm rot="5400000">
                    <a:off x="1838997" y="4042919"/>
                    <a:ext cx="534215" cy="754836"/>
                  </a:xfrm>
                  <a:prstGeom prst="curvedConnector3">
                    <a:avLst>
                      <a:gd name="adj1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B0E2056F-D355-DC14-918B-DC5FBE55259B}"/>
                    </a:ext>
                  </a:extLst>
                </p:cNvPr>
                <p:cNvSpPr/>
                <p:nvPr/>
              </p:nvSpPr>
              <p:spPr>
                <a:xfrm>
                  <a:off x="5918800" y="4792211"/>
                  <a:ext cx="1406562" cy="7858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415</a:t>
                  </a:r>
                </a:p>
                <a:p>
                  <a:pPr algn="ctr"/>
                  <a:r>
                    <a:rPr lang="en-US" sz="1600" dirty="0"/>
                    <a:t>Unsupervised</a:t>
                  </a:r>
                </a:p>
                <a:p>
                  <a:pPr algn="ctr"/>
                  <a:r>
                    <a:rPr lang="en-US" sz="1600" dirty="0"/>
                    <a:t>Learning </a:t>
                  </a: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9404BFF5-14B2-2AFE-06B6-731EAA696D6F}"/>
                    </a:ext>
                  </a:extLst>
                </p:cNvPr>
                <p:cNvSpPr/>
                <p:nvPr/>
              </p:nvSpPr>
              <p:spPr>
                <a:xfrm>
                  <a:off x="7420087" y="4772641"/>
                  <a:ext cx="1347249" cy="7858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425</a:t>
                  </a:r>
                </a:p>
                <a:p>
                  <a:pPr algn="ctr"/>
                  <a:r>
                    <a:rPr lang="en-US" sz="1600" dirty="0"/>
                    <a:t>Supervised</a:t>
                  </a:r>
                </a:p>
                <a:p>
                  <a:pPr algn="ctr"/>
                  <a:r>
                    <a:rPr lang="en-US" sz="1600" dirty="0"/>
                    <a:t>Learning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4A26EA70-FFA5-C10A-E846-1614C16F9C4C}"/>
                    </a:ext>
                  </a:extLst>
                </p:cNvPr>
                <p:cNvCxnSpPr>
                  <a:cxnSpLocks/>
                  <a:stCxn id="48" idx="2"/>
                  <a:endCxn id="36" idx="0"/>
                </p:cNvCxnSpPr>
                <p:nvPr/>
              </p:nvCxnSpPr>
              <p:spPr>
                <a:xfrm rot="5400000">
                  <a:off x="6643230" y="4110078"/>
                  <a:ext cx="660984" cy="703282"/>
                </a:xfrm>
                <a:prstGeom prst="curvedConnector3">
                  <a:avLst>
                    <a:gd name="adj1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04D75EAD-EFCB-A8BD-14B5-6B9BA1E40A5C}"/>
                    </a:ext>
                  </a:extLst>
                </p:cNvPr>
                <p:cNvCxnSpPr>
                  <a:cxnSpLocks/>
                  <a:stCxn id="48" idx="2"/>
                  <a:endCxn id="37" idx="0"/>
                </p:cNvCxnSpPr>
                <p:nvPr/>
              </p:nvCxnSpPr>
              <p:spPr>
                <a:xfrm rot="16200000" flipH="1">
                  <a:off x="7388830" y="4067759"/>
                  <a:ext cx="641414" cy="768349"/>
                </a:xfrm>
                <a:prstGeom prst="curvedConnector3">
                  <a:avLst>
                    <a:gd name="adj1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8D6138-5479-2DE5-692B-EA0F9B2F035B}"/>
                  </a:ext>
                </a:extLst>
              </p:cNvPr>
              <p:cNvSpPr/>
              <p:nvPr/>
            </p:nvSpPr>
            <p:spPr>
              <a:xfrm>
                <a:off x="5767854" y="1616147"/>
                <a:ext cx="3105521" cy="4076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2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BB5AE-BF23-A72D-0A4A-EA7734B2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8FA-D7F1-5169-7FE5-A1C73BA7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DSCI 210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0591DB-BFD1-7B89-708D-26DC646DB8BD}"/>
              </a:ext>
            </a:extLst>
          </p:cNvPr>
          <p:cNvSpPr txBox="1">
            <a:spLocks/>
          </p:cNvSpPr>
          <p:nvPr/>
        </p:nvSpPr>
        <p:spPr>
          <a:xfrm>
            <a:off x="1301338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24F92DB-D177-EEE9-F4CE-85E002B49B27}"/>
              </a:ext>
            </a:extLst>
          </p:cNvPr>
          <p:cNvSpPr txBox="1">
            <a:spLocks/>
          </p:cNvSpPr>
          <p:nvPr/>
        </p:nvSpPr>
        <p:spPr>
          <a:xfrm>
            <a:off x="5970319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/>
              <a:t>Intro to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Combining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Intro. to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7651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F3D1-D056-6A42-A802-B99B3D9D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Pillars of Data Science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E4FAC1F-DA94-0643-9805-738450BFF102}"/>
              </a:ext>
            </a:extLst>
          </p:cNvPr>
          <p:cNvSpPr/>
          <p:nvPr/>
        </p:nvSpPr>
        <p:spPr>
          <a:xfrm>
            <a:off x="2470724" y="3048001"/>
            <a:ext cx="1902691" cy="31957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Management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5F892B0B-418C-634D-A150-24CFA1F42A80}"/>
              </a:ext>
            </a:extLst>
          </p:cNvPr>
          <p:cNvSpPr/>
          <p:nvPr/>
        </p:nvSpPr>
        <p:spPr>
          <a:xfrm>
            <a:off x="4779819" y="3048001"/>
            <a:ext cx="1833418" cy="31957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Summaries 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Visualization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2E344E73-41C6-994E-A760-3498A287D63E}"/>
              </a:ext>
            </a:extLst>
          </p:cNvPr>
          <p:cNvSpPr/>
          <p:nvPr/>
        </p:nvSpPr>
        <p:spPr>
          <a:xfrm>
            <a:off x="7019641" y="3048001"/>
            <a:ext cx="1902691" cy="31957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Statistical Learning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C79A172-5E4D-3A41-B214-3D6AD3A838C8}"/>
              </a:ext>
            </a:extLst>
          </p:cNvPr>
          <p:cNvSpPr/>
          <p:nvPr/>
        </p:nvSpPr>
        <p:spPr>
          <a:xfrm>
            <a:off x="2579253" y="2170545"/>
            <a:ext cx="6326910" cy="11914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Fundamental Question</a:t>
            </a:r>
          </a:p>
          <a:p>
            <a:pPr algn="ctr"/>
            <a:r>
              <a:rPr lang="en-US" i="1" dirty="0"/>
              <a:t>How do we extract insights and value from data?</a:t>
            </a:r>
          </a:p>
        </p:txBody>
      </p:sp>
    </p:spTree>
    <p:extLst>
      <p:ext uri="{BB962C8B-B14F-4D97-AF65-F5344CB8AC3E}">
        <p14:creationId xmlns:p14="http://schemas.microsoft.com/office/powerpoint/2010/main" val="236963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9D67C-F1D5-4AA2-AECD-42C9D856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EBCC-DB08-9173-E870-0AB535C6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DSCI 210 is a survey of data science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99CA89-3198-10A3-4920-5B1066B8D22F}"/>
              </a:ext>
            </a:extLst>
          </p:cNvPr>
          <p:cNvSpPr txBox="1">
            <a:spLocks/>
          </p:cNvSpPr>
          <p:nvPr/>
        </p:nvSpPr>
        <p:spPr>
          <a:xfrm>
            <a:off x="2626045" y="2610460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Classification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CBB7CAA-6C57-AB42-086F-36F1D243BAC9}"/>
              </a:ext>
            </a:extLst>
          </p:cNvPr>
          <p:cNvSpPr txBox="1">
            <a:spLocks/>
          </p:cNvSpPr>
          <p:nvPr/>
        </p:nvSpPr>
        <p:spPr>
          <a:xfrm>
            <a:off x="6427520" y="2610460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1"/>
                </a:solidFill>
              </a:rPr>
              <a:t>Intro to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1"/>
                </a:solidFill>
              </a:rPr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1"/>
                </a:solidFill>
              </a:rPr>
              <a:t>Combining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2"/>
                </a:solidFill>
              </a:rPr>
              <a:t>Intro. to Association Rules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A1B1-2454-8259-E809-9BF0EDC780CF}"/>
              </a:ext>
            </a:extLst>
          </p:cNvPr>
          <p:cNvSpPr txBox="1"/>
          <p:nvPr/>
        </p:nvSpPr>
        <p:spPr>
          <a:xfrm>
            <a:off x="7000685" y="4786129"/>
            <a:ext cx="435311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STATISTICAL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C9FAF-8009-C81E-7A43-78318DF6A14C}"/>
              </a:ext>
            </a:extLst>
          </p:cNvPr>
          <p:cNvSpPr txBox="1"/>
          <p:nvPr/>
        </p:nvSpPr>
        <p:spPr>
          <a:xfrm>
            <a:off x="4820193" y="1888964"/>
            <a:ext cx="390901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4E8A4-D32C-495A-02D7-DCEE018499D3}"/>
              </a:ext>
            </a:extLst>
          </p:cNvPr>
          <p:cNvSpPr txBox="1"/>
          <p:nvPr/>
        </p:nvSpPr>
        <p:spPr>
          <a:xfrm>
            <a:off x="284673" y="3429000"/>
            <a:ext cx="208377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SUMMARY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2282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FAA54372EBF4B9C457D0B6A93D80C" ma:contentTypeVersion="9" ma:contentTypeDescription="Create a new document." ma:contentTypeScope="" ma:versionID="61f33164daef58e5d4660cee8fc3d9c8">
  <xsd:schema xmlns:xsd="http://www.w3.org/2001/XMLSchema" xmlns:xs="http://www.w3.org/2001/XMLSchema" xmlns:p="http://schemas.microsoft.com/office/2006/metadata/properties" xmlns:ns2="d9283280-a84d-4019-aeb7-eaef619ff7fe" targetNamespace="http://schemas.microsoft.com/office/2006/metadata/properties" ma:root="true" ma:fieldsID="8e1013b926c7bdb8c76b2040103e44b9" ns2:_="">
    <xsd:import namespace="d9283280-a84d-4019-aeb7-eaef619ff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83280-a84d-4019-aeb7-eaef619ff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AC9350-56D0-484F-BBD0-480C035824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AAC2B6-BBE0-4801-BE04-EDA7C87D65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206B36-37D5-47CA-8C50-D2F10B5FA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83280-a84d-4019-aeb7-eaef619ff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1742</Words>
  <Application>Microsoft Macintosh PowerPoint</Application>
  <PresentationFormat>Widescreen</PresentationFormat>
  <Paragraphs>633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ADLaM Display</vt:lpstr>
      <vt:lpstr>Arial</vt:lpstr>
      <vt:lpstr>Calibri</vt:lpstr>
      <vt:lpstr>Calibri Light</vt:lpstr>
      <vt:lpstr>Wingdings</vt:lpstr>
      <vt:lpstr>Office Theme</vt:lpstr>
      <vt:lpstr>Reflections on a Decade of Data Science 101: Key Insights and Lessons Learned</vt:lpstr>
      <vt:lpstr>Winona State University</vt:lpstr>
      <vt:lpstr>Winona State University</vt:lpstr>
      <vt:lpstr>WSU Data Science Faculty</vt:lpstr>
      <vt:lpstr>The Core Data Science Curriculum</vt:lpstr>
      <vt:lpstr>The Introductory Course</vt:lpstr>
      <vt:lpstr>Outline for DSCI 210</vt:lpstr>
      <vt:lpstr>The Three Pillars of Data Science</vt:lpstr>
      <vt:lpstr>DSCI 210 is a survey of data science</vt:lpstr>
      <vt:lpstr>Key Insights and Lessons Learned</vt:lpstr>
      <vt:lpstr>PowerPoint Presentation</vt:lpstr>
      <vt:lpstr>Group work works How we structure a class session</vt:lpstr>
      <vt:lpstr>Group work works</vt:lpstr>
      <vt:lpstr>PowerPoint Presentation</vt:lpstr>
      <vt:lpstr>The 80% Rule Time spent on data management</vt:lpstr>
      <vt:lpstr>Basics of Managing Tabular Data</vt:lpstr>
      <vt:lpstr>PowerPoint Presentation</vt:lpstr>
      <vt:lpstr>Outline for DSCI 210 Don’t forget the payoff!</vt:lpstr>
      <vt:lpstr>PowerPoint Presentation</vt:lpstr>
      <vt:lpstr>PowerPoint Presentation</vt:lpstr>
      <vt:lpstr>PowerPoint Presentation</vt:lpstr>
      <vt:lpstr>Technology Agnostic Data Verbs</vt:lpstr>
      <vt:lpstr>Exercise 1 Purchasing Snowshoes</vt:lpstr>
      <vt:lpstr>Interactive Activity on Data Verbs</vt:lpstr>
      <vt:lpstr>Technology Agnostic The grammar of graphics</vt:lpstr>
      <vt:lpstr>PowerPoint Presentation</vt:lpstr>
      <vt:lpstr>PowerPoint Presentation</vt:lpstr>
      <vt:lpstr>PowerPoint Presentation</vt:lpstr>
      <vt:lpstr>Exercise 2 Sketch a redesign</vt:lpstr>
      <vt:lpstr>Solution</vt:lpstr>
      <vt:lpstr>PowerPoint Presentation</vt:lpstr>
      <vt:lpstr>Goal: Build a tree-based classifier for Mammal</vt:lpstr>
      <vt:lpstr>Step 1 Building a classifier using the TRAINING DATA</vt:lpstr>
      <vt:lpstr>PowerPoint Presentation</vt:lpstr>
      <vt:lpstr>Exercise 3 Make your own rule (different than mine)</vt:lpstr>
      <vt:lpstr>Interactive CART activity</vt:lpstr>
      <vt:lpstr>PowerPoint Presentation</vt:lpstr>
      <vt:lpstr>Learning to program is hard!</vt:lpstr>
      <vt:lpstr>Doug is struggling!</vt:lpstr>
      <vt:lpstr>Doug is struggling!</vt:lpstr>
      <vt:lpstr>Doug is struggling!</vt:lpstr>
      <vt:lpstr>PowerPoint Presentation</vt:lpstr>
      <vt:lpstr>The algorithm is most important Let’s make sure Doug is proficient here first!</vt:lpstr>
      <vt:lpstr>Coding should come later in the first course</vt:lpstr>
      <vt:lpstr>Low Code  Data management with Tableau Prep</vt:lpstr>
      <vt:lpstr>The Tableau Prep visual interface</vt:lpstr>
      <vt:lpstr>Low Code  Data management with Tableau Prep</vt:lpstr>
      <vt:lpstr>Low Code  Visualizations using JMP Graph Builder</vt:lpstr>
      <vt:lpstr>Low Code  CART using JMP Partition</vt:lpstr>
      <vt:lpstr>PowerPoint Presentation</vt:lpstr>
      <vt:lpstr>PowerPoint Presentation</vt:lpstr>
      <vt:lpstr>Translate to Code  From Graph Builder to ggplot</vt:lpstr>
      <vt:lpstr>Key Insights and Lessons Learned</vt:lpstr>
      <vt:lpstr>Thanks for attending! Feel free to reach out</vt:lpstr>
      <vt:lpstr>Demos</vt:lpstr>
      <vt:lpstr>Exercise 1 Purchasing Snowshoes</vt:lpstr>
      <vt:lpstr>Exercise 3 Make your own rule (different than mine)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visualization course</dc:title>
  <dc:creator>Bergen, Silas R</dc:creator>
  <cp:lastModifiedBy>Iverson, Todd</cp:lastModifiedBy>
  <cp:revision>137</cp:revision>
  <dcterms:created xsi:type="dcterms:W3CDTF">2019-05-08T20:40:49Z</dcterms:created>
  <dcterms:modified xsi:type="dcterms:W3CDTF">2025-06-20T11:02:18Z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0x010100799FAA54372EBF4B9C457D0B6A93D80C</vt:lpwstr>
  </property>
</Properties>
</file>